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66" r:id="rId3"/>
    <p:sldId id="270" r:id="rId4"/>
    <p:sldId id="271" r:id="rId5"/>
    <p:sldId id="273" r:id="rId6"/>
    <p:sldId id="272" r:id="rId7"/>
    <p:sldId id="274" r:id="rId8"/>
    <p:sldId id="275" r:id="rId9"/>
    <p:sldId id="276" r:id="rId10"/>
    <p:sldId id="280" r:id="rId11"/>
    <p:sldId id="277" r:id="rId12"/>
    <p:sldId id="279" r:id="rId13"/>
    <p:sldId id="281" r:id="rId14"/>
    <p:sldId id="282" r:id="rId15"/>
    <p:sldId id="283" r:id="rId16"/>
    <p:sldId id="284" r:id="rId17"/>
    <p:sldId id="261" r:id="rId18"/>
    <p:sldId id="286" r:id="rId19"/>
    <p:sldId id="285" r:id="rId20"/>
    <p:sldId id="288" r:id="rId21"/>
    <p:sldId id="287" r:id="rId22"/>
    <p:sldId id="256" r:id="rId23"/>
    <p:sldId id="289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4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BDBDA2-D354-4DCC-96E3-CE5919ED26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64DE771-A300-45D3-8877-503246FA2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9B8AC02-B687-4B3C-8AFB-FEF242482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A701E65-0E01-485D-A317-29EE47FC9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9857435-EFA0-4BB2-A360-10F1973B9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59406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6C4961-3553-4026-AC73-D033714D9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87C75BD-0C2D-4295-8D1B-34CFF39BF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206DA67-DB39-46BE-988B-DB21752CF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71A625-E0FD-4B9B-ADF4-81B26FEA9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361494B-4415-41E0-96B3-84FE8D95B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52569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CEB75611-C365-44CD-96BE-4AC4F2FB4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CEC3FC4-D014-4532-BDC0-8CCE95374F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DCB2D05-3349-42F9-A0C5-7AAD760DD7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011E667-DC41-4837-A331-E8FE25DF0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85DBE6-CD59-4425-8148-54A2EEF41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0158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BCF475-0DE8-4C63-AFC3-113CE9C02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3BA3646-FDA9-4072-804A-1DCF7E5795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F787E3B-F7EA-4C6F-8EBA-004E17914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47AFF39-C0E6-486F-9039-AF59392B0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BCE305D-3571-4856-9C23-6E0856068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8698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BEC758-2D97-4302-9FBC-8C9C72D5F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D6AF7AA-B9A0-4C9E-99EC-6B59A378C4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385ED6D-159A-4F1F-97B1-6489323B6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523F339-AD78-4EE6-A795-2E44C8E92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8DF982-1114-43F3-A971-1228E62D0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6884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6613EA-5B01-4C2E-A757-D742687C4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D1365C-08A5-4231-A5C6-60F17555F0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346A2E2-C807-446C-9832-8734CEC38C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3904677-D99E-41B4-B201-095BD1733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FF11414-F368-4FF5-A3FB-3751B2A84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9B1A2B8-71A9-44DB-BF27-BEAF6B638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6991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279CBA-EFA2-45A6-9D86-58DC8FABE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BAD3D1F-DF2E-4C23-8762-521D87E1B1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4203327-DD8C-42AF-A0D6-B71B946A61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90400906-BC7E-4D6A-BBDC-C341D7C43C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32B5E4A-83E7-4CF3-B121-45D69F704D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085EB58-E3CD-423F-8452-DA96DBE82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FFC20EE-1436-4D43-AFCF-D06B90EA3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C05BDE2-7A5C-4539-8341-AF337B11E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9438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E800E7-56C6-48E8-9E74-3B992034F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796A99F-05C2-45F8-8C61-916674ADD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C38AF5E-1DAD-475F-BFE1-E6CC85B5C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CD2409B-6F14-4330-BFAF-597E4680E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0810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8F20847F-440B-42EF-98D1-39BB9A1A7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3BDD7A8-E487-4B56-98C7-5068D2520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B8969F3-AC7F-4E93-9AE9-0F945A8C3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62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F20425-99F5-474B-827E-38B94B29E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2F6224-DD2D-4A85-8E79-B14069355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582CD10-A958-4E2D-8F69-C8CC30A521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E6589E0-B613-4BD1-8EFD-6A98379BB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D21B0D9-A29B-41BF-9327-4834B5956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532397C-2001-40E7-81B2-40B954AEE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5383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3E4733-B7F0-43E6-8841-41240998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D804964-2A1A-4065-8AE7-3528B5BC1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F2D4664-D603-42F0-8974-1AFF7A91A5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6F1C918-84C6-4191-95CE-846142C91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6A3EA-8454-4499-972F-7D4143786E6F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AD09408-E313-499A-A09E-5CD1C0F44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74E55FA-507F-4EA8-950B-00869B6E9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9850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D0A0B60-F8C4-4CCD-8256-F32D1B25E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8F55CC2-12C0-49A1-AA83-7CDF359C2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C4FB078-1938-4921-B995-5E752F342B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36A3EA-8454-4499-972F-7D4143786E6F}" type="datetimeFigureOut">
              <a:rPr lang="cs-CZ" smtClean="0"/>
              <a:t>25.09.2023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9FF00F-DA8A-4B64-BACC-7E73DD224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D21CF1C-2D36-4B64-9102-832D9CADC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0E760A-FCF7-4DEC-BF05-881C1A3162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6375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vs5D8KEyyc&amp;ab_channel=univerzita.palackeho" TargetMode="External"/><Relationship Id="rId2" Type="http://schemas.openxmlformats.org/officeDocument/2006/relationships/hyperlink" Target="https://www.youtube.com/watch?v=lfXYWzIXlto&amp;t=1s&amp;ab_channel=univerzita.palackeho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skica, kresba, umění, ilustrace&#10;&#10;Popis byl vytvořen automaticky">
            <a:extLst>
              <a:ext uri="{FF2B5EF4-FFF2-40B4-BE49-F238E27FC236}">
                <a16:creationId xmlns:a16="http://schemas.microsoft.com/office/drawing/2014/main" id="{E3C16B5B-ED25-ABE7-0DC5-BD269F362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951"/>
            <a:ext cx="12192000" cy="5467190"/>
          </a:xfrm>
          <a:prstGeom prst="rect">
            <a:avLst/>
          </a:prstGeom>
        </p:spPr>
      </p:pic>
      <p:pic>
        <p:nvPicPr>
          <p:cNvPr id="4" name="Obrázek 3" descr="Obsah obrázku logo, Písmo, symbol, Grafika&#10;&#10;Popis byl vytvořen automaticky">
            <a:extLst>
              <a:ext uri="{FF2B5EF4-FFF2-40B4-BE49-F238E27FC236}">
                <a16:creationId xmlns:a16="http://schemas.microsoft.com/office/drawing/2014/main" id="{DF1F902F-8FD4-FC80-C110-3648A1E9F3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612" y="1401172"/>
            <a:ext cx="4235508" cy="367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58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ázek 3" descr="Obsah obrázku oblečení, osoba, budova, Lidská tvář&#10;&#10;Popis byl vytvořen automaticky">
            <a:extLst>
              <a:ext uri="{FF2B5EF4-FFF2-40B4-BE49-F238E27FC236}">
                <a16:creationId xmlns:a16="http://schemas.microsoft.com/office/drawing/2014/main" id="{16A1E3B3-E080-869D-00D8-93FD75488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" y="-27027"/>
            <a:ext cx="12262561" cy="690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769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07B574-5545-4645-9064-356F167A7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STUDIUM V ZAHRANIČÍ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94AA8-6B86-4BAA-93C9-33EC34F44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63" y="1712068"/>
            <a:ext cx="7034645" cy="3711426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Olomouc multikulturní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cca </a:t>
            </a:r>
            <a:r>
              <a:rPr lang="cs-CZ" sz="1800" b="1" dirty="0">
                <a:solidFill>
                  <a:srgbClr val="0070C0"/>
                </a:solidFill>
              </a:rPr>
              <a:t>2 000 zahraničních studentů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každoročně přijmeme ke studiu 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naopak cca </a:t>
            </a:r>
            <a:r>
              <a:rPr lang="cs-CZ" sz="1800" b="1" dirty="0">
                <a:solidFill>
                  <a:srgbClr val="0070C0"/>
                </a:solidFill>
              </a:rPr>
              <a:t>2 000 našich do zahraničí vyšleme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vyjet můžete v rámci Erasmus+, rozvojových projektů ministerstva školství, programu CEEPUS nebo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Merillova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programu 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máme studenty ze </a:t>
            </a:r>
            <a:r>
              <a:rPr lang="cs-CZ" sz="1800" b="1" dirty="0">
                <a:solidFill>
                  <a:srgbClr val="0070C0"/>
                </a:solidFill>
              </a:rPr>
              <a:t>100 zemí světa (1 700 Slováků)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Zahraniční stáže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pracovní stáž v zahraničí vám zprostředkují naše </a:t>
            </a:r>
            <a:r>
              <a:rPr lang="cs-CZ" sz="1800" b="1" dirty="0">
                <a:solidFill>
                  <a:srgbClr val="0070C0"/>
                </a:solidFill>
              </a:rPr>
              <a:t>studentské organizace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Šance na výjezd</a:t>
            </a:r>
          </a:p>
          <a:p>
            <a:r>
              <a:rPr lang="cs-CZ" sz="1800" b="1" dirty="0">
                <a:solidFill>
                  <a:srgbClr val="0070C0"/>
                </a:solidFill>
              </a:rPr>
              <a:t>100% šance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nabídka studijních pobytů převyšuje poptávku</a:t>
            </a:r>
            <a:endParaRPr lang="cs-CZ" sz="1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Obrázek 5" descr="Obsah obrázku kresba, skica, ilustrace, umění&#10;&#10;Popis byl vytvořen automaticky">
            <a:extLst>
              <a:ext uri="{FF2B5EF4-FFF2-40B4-BE49-F238E27FC236}">
                <a16:creationId xmlns:a16="http://schemas.microsoft.com/office/drawing/2014/main" id="{045AC05E-961B-63AA-6ED0-5C439E91A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208" y="503570"/>
            <a:ext cx="4662792" cy="559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875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07B574-5545-4645-9064-356F167A7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E-UNIVERZITA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94AA8-6B86-4BAA-93C9-33EC34F44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63" y="1712068"/>
            <a:ext cx="7034645" cy="3711426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MOBILNÍ APLIKACE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nejlepší mobilní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appky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pro zájemce o studium i pro studenty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VÝHODY PRO STUDENTY I ABSOLVENTY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benefity čerpáte na </a:t>
            </a:r>
            <a:r>
              <a:rPr lang="cs-CZ" sz="1800" b="1" dirty="0">
                <a:solidFill>
                  <a:srgbClr val="0070C0"/>
                </a:solidFill>
              </a:rPr>
              <a:t>ISIC / identifikační kartu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 na </a:t>
            </a:r>
            <a:r>
              <a:rPr lang="cs-CZ" sz="1800" b="1" dirty="0">
                <a:solidFill>
                  <a:srgbClr val="0070C0"/>
                </a:solidFill>
              </a:rPr>
              <a:t>Kartu absolventa</a:t>
            </a:r>
          </a:p>
          <a:p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ISICem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platíte v menze, v knihovně i v bufetech</a:t>
            </a:r>
            <a:endParaRPr lang="cs-CZ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 err="1">
                <a:solidFill>
                  <a:srgbClr val="0070C0"/>
                </a:solidFill>
              </a:rPr>
              <a:t>uLOŽIŠTĚ</a:t>
            </a:r>
            <a:r>
              <a:rPr lang="cs-CZ" sz="1800" b="1" cap="all" dirty="0">
                <a:solidFill>
                  <a:srgbClr val="0070C0"/>
                </a:solidFill>
              </a:rPr>
              <a:t> I </a:t>
            </a:r>
            <a:r>
              <a:rPr lang="cs-CZ" sz="1800" b="1" cap="all" dirty="0" err="1">
                <a:solidFill>
                  <a:srgbClr val="0070C0"/>
                </a:solidFill>
              </a:rPr>
              <a:t>ms</a:t>
            </a:r>
            <a:r>
              <a:rPr lang="cs-CZ" sz="1800" b="1" cap="all" dirty="0">
                <a:solidFill>
                  <a:srgbClr val="0070C0"/>
                </a:solidFill>
              </a:rPr>
              <a:t> OFFICE ZDARMA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zdarma od nás máte </a:t>
            </a:r>
            <a:r>
              <a:rPr lang="cs-CZ" sz="1800" b="1" dirty="0">
                <a:solidFill>
                  <a:srgbClr val="0070C0"/>
                </a:solidFill>
              </a:rPr>
              <a:t>MS Office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vlastní e-mail a </a:t>
            </a:r>
            <a:r>
              <a:rPr lang="cs-CZ" sz="1800" b="1" dirty="0">
                <a:solidFill>
                  <a:srgbClr val="0070C0"/>
                </a:solidFill>
              </a:rPr>
              <a:t>uložiště 1 TB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Databáze a počítače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 dispozici máte počítačové studovny (</a:t>
            </a:r>
            <a:r>
              <a:rPr lang="cs-CZ" sz="1800" b="1" dirty="0">
                <a:solidFill>
                  <a:srgbClr val="0070C0"/>
                </a:solidFill>
              </a:rPr>
              <a:t>1 000 počítačů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 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 </a:t>
            </a:r>
            <a:r>
              <a:rPr lang="cs-CZ" sz="1800" b="1" dirty="0">
                <a:solidFill>
                  <a:srgbClr val="0070C0"/>
                </a:solidFill>
              </a:rPr>
              <a:t>300+ elektronických vědeckých databází</a:t>
            </a:r>
            <a:endParaRPr lang="cs-CZ" sz="1800" b="1" cap="all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sz="1800" b="1" cap="all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Obrázek 5" descr="Obsah obrázku skica, kresba, Mobilní telefon, ilustrace&#10;&#10;Popis byl vytvořen automaticky">
            <a:extLst>
              <a:ext uri="{FF2B5EF4-FFF2-40B4-BE49-F238E27FC236}">
                <a16:creationId xmlns:a16="http://schemas.microsoft.com/office/drawing/2014/main" id="{5F94B2B0-18E8-D8B5-A2CD-23FCF3D74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358" y="1249915"/>
            <a:ext cx="4635731" cy="463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48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osoba, Mobilní telefon, oblečení, Přenosné komunikační zařízení&#10;&#10;Popis byl vytvořen automaticky">
            <a:extLst>
              <a:ext uri="{FF2B5EF4-FFF2-40B4-BE49-F238E27FC236}">
                <a16:creationId xmlns:a16="http://schemas.microsoft.com/office/drawing/2014/main" id="{09112F65-0865-01D2-F75E-0B840BF94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414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07B574-5545-4645-9064-356F167A7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KOLEJE A MENZY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94AA8-6B86-4BAA-93C9-33EC34F44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63" y="1712068"/>
            <a:ext cx="7034645" cy="3711426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MÍT KDE JÍST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máme moderní menzy i vlastní síť bufetů </a:t>
            </a:r>
            <a:r>
              <a:rPr lang="cs-CZ" sz="1800" b="1" dirty="0" err="1">
                <a:solidFill>
                  <a:srgbClr val="0070C0"/>
                </a:solidFill>
              </a:rPr>
              <a:t>FreshUP</a:t>
            </a:r>
            <a:endParaRPr lang="cs-CZ" sz="1800" b="1" dirty="0">
              <a:solidFill>
                <a:srgbClr val="0070C0"/>
              </a:solidFill>
            </a:endParaRP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hlavní jídlo od </a:t>
            </a:r>
            <a:r>
              <a:rPr lang="cs-CZ" sz="1800" b="1" dirty="0">
                <a:solidFill>
                  <a:srgbClr val="0070C0"/>
                </a:solidFill>
              </a:rPr>
              <a:t>70 Kč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(vč. bezlepkových nebo vegetariánských)</a:t>
            </a:r>
          </a:p>
          <a:p>
            <a:r>
              <a:rPr lang="cs-CZ" sz="1800">
                <a:solidFill>
                  <a:schemeClr val="tx1">
                    <a:lumMod val="65000"/>
                    <a:lumOff val="35000"/>
                  </a:schemeClr>
                </a:solidFill>
              </a:rPr>
              <a:t>přes </a:t>
            </a:r>
            <a:r>
              <a:rPr lang="cs-CZ" sz="1800" b="1">
                <a:solidFill>
                  <a:srgbClr val="0070C0"/>
                </a:solidFill>
              </a:rPr>
              <a:t>700 </a:t>
            </a:r>
            <a:r>
              <a:rPr lang="cs-CZ" sz="1800" b="1" dirty="0">
                <a:solidFill>
                  <a:srgbClr val="0070C0"/>
                </a:solidFill>
              </a:rPr>
              <a:t>000 vydaných jídel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ročně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Mít kde spát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nabízíme </a:t>
            </a:r>
            <a:r>
              <a:rPr lang="cs-CZ" sz="1800" b="1" dirty="0">
                <a:solidFill>
                  <a:srgbClr val="0070C0"/>
                </a:solidFill>
              </a:rPr>
              <a:t>4 800 lůžek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 moderních kolejích od </a:t>
            </a:r>
            <a:r>
              <a:rPr lang="cs-CZ" sz="1800" b="1" dirty="0">
                <a:solidFill>
                  <a:srgbClr val="0070C0"/>
                </a:solidFill>
              </a:rPr>
              <a:t>2 400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</a:t>
            </a:r>
            <a:r>
              <a:rPr lang="cs-CZ" sz="1800" b="1" dirty="0">
                <a:solidFill>
                  <a:srgbClr val="0070C0"/>
                </a:solidFill>
              </a:rPr>
              <a:t> 4 500 Kč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 kolejích najdete studovny, zubaře, komunitní zahradu, 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kadeřnice, kluby nebo zkušebny a tělocvičny či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FreeShop</a:t>
            </a:r>
            <a:endParaRPr lang="cs-CZ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Obrázek 4" descr="Obsah obrázku skica, kresba, ilustrace, klipart&#10;&#10;Popis byl vytvořen automaticky">
            <a:extLst>
              <a:ext uri="{FF2B5EF4-FFF2-40B4-BE49-F238E27FC236}">
                <a16:creationId xmlns:a16="http://schemas.microsoft.com/office/drawing/2014/main" id="{B89C194C-D092-F3AF-B986-D0B721AB6D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5" y="1078975"/>
            <a:ext cx="4446769" cy="444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752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venku, obloha, budova, voda&#10;&#10;Popis byl vytvořen automaticky">
            <a:extLst>
              <a:ext uri="{FF2B5EF4-FFF2-40B4-BE49-F238E27FC236}">
                <a16:creationId xmlns:a16="http://schemas.microsoft.com/office/drawing/2014/main" id="{D339DE24-F79C-8A3D-CAC4-7C6FC3FE9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08" y="-28575"/>
            <a:ext cx="12320134" cy="694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937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Nadpis 1">
            <a:extLst>
              <a:ext uri="{FF2B5EF4-FFF2-40B4-BE49-F238E27FC236}">
                <a16:creationId xmlns:a16="http://schemas.microsoft.com/office/drawing/2014/main" id="{B7E081DE-85D3-44C1-8985-7513B419B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6030157" cy="1807305"/>
          </a:xfrm>
        </p:spPr>
        <p:txBody>
          <a:bodyPr>
            <a:normAutofit/>
          </a:bodyPr>
          <a:lstStyle/>
          <a:p>
            <a:r>
              <a:rPr lang="cs-CZ" b="1">
                <a:solidFill>
                  <a:srgbClr val="0070C0"/>
                </a:solidFill>
                <a:latin typeface="+mn-lt"/>
              </a:rPr>
              <a:t>SPORT NA UNIVERZITĚ</a:t>
            </a:r>
            <a:endParaRPr lang="cs-CZ" b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9A4E1330-A845-4EB1-8E41-D7056E522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64" y="1712067"/>
            <a:ext cx="5727700" cy="4416589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VLASTNÍ SPORTOVIŠTĚ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patří nám </a:t>
            </a:r>
            <a:r>
              <a:rPr lang="cs-CZ" sz="1800" b="1" dirty="0">
                <a:solidFill>
                  <a:srgbClr val="0070C0"/>
                </a:solidFill>
              </a:rPr>
              <a:t>největší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800" b="1" dirty="0">
                <a:solidFill>
                  <a:srgbClr val="0070C0"/>
                </a:solidFill>
              </a:rPr>
              <a:t>sportovní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800" b="1" dirty="0">
                <a:solidFill>
                  <a:srgbClr val="0070C0"/>
                </a:solidFill>
              </a:rPr>
              <a:t>hala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 Olomouci a </a:t>
            </a:r>
            <a:r>
              <a:rPr lang="cs-CZ" sz="1800" b="1" dirty="0">
                <a:solidFill>
                  <a:srgbClr val="0070C0"/>
                </a:solidFill>
              </a:rPr>
              <a:t>loděnice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máme </a:t>
            </a:r>
            <a:r>
              <a:rPr lang="cs-CZ" sz="1800" b="1" dirty="0">
                <a:solidFill>
                  <a:srgbClr val="0070C0"/>
                </a:solidFill>
              </a:rPr>
              <a:t>síť tělocvičen a posiloven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venkovní 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hřiště nebo </a:t>
            </a:r>
            <a:r>
              <a:rPr lang="cs-CZ" sz="1800" b="1" dirty="0">
                <a:solidFill>
                  <a:srgbClr val="0070C0"/>
                </a:solidFill>
              </a:rPr>
              <a:t>plavecký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800" b="1" dirty="0">
                <a:solidFill>
                  <a:srgbClr val="0070C0"/>
                </a:solidFill>
              </a:rPr>
              <a:t>bazén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Sportovní kurzy a programy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Akademik sport centrum nabízí 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sz="1800" b="1" dirty="0">
                <a:solidFill>
                  <a:srgbClr val="0070C0"/>
                </a:solidFill>
              </a:rPr>
              <a:t>40+ sportovních kurzů a programů 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hokejový tým </a:t>
            </a:r>
            <a:r>
              <a:rPr lang="cs-CZ" sz="1800" b="1" dirty="0">
                <a:solidFill>
                  <a:srgbClr val="0070C0"/>
                </a:solidFill>
              </a:rPr>
              <a:t>HC Univerzita Palackého </a:t>
            </a:r>
            <a:br>
              <a:rPr lang="cs-CZ" sz="1800" b="1" dirty="0">
                <a:solidFill>
                  <a:srgbClr val="0070C0"/>
                </a:solidFill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vyhrál akademický titul 2021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můžete reprezentovat UP v extraligových klubech 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 reprezentovat ČR</a:t>
            </a:r>
            <a:endParaRPr lang="cs-CZ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Obrázek 2" descr="Obsah obrázku osoba, lehká atletika, oblečení, sport&#10;&#10;Popis byl vytvořen automaticky">
            <a:extLst>
              <a:ext uri="{FF2B5EF4-FFF2-40B4-BE49-F238E27FC236}">
                <a16:creationId xmlns:a16="http://schemas.microsoft.com/office/drawing/2014/main" id="{B58C5804-55F9-F6D5-AE08-09361D0C9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252" y="0"/>
            <a:ext cx="5727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939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37747E83-C6F5-4909-8C85-AA4FE5CD8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KULTURA NA KAŽDÉM ROHU</a:t>
            </a: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042379E2-DCA2-414C-9462-B446A4FC43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63" y="1712068"/>
            <a:ext cx="7034645" cy="3711426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FESTIVALY evropské úrovně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58 let pořádáme </a:t>
            </a:r>
            <a:r>
              <a:rPr lang="cs-CZ" sz="1800" b="1" dirty="0">
                <a:solidFill>
                  <a:srgbClr val="0070C0"/>
                </a:solidFill>
              </a:rPr>
              <a:t>Academia Film Olomouc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největší festival populárně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-vědeckého filmu a dokumentu ve střední Evropě</a:t>
            </a:r>
            <a:endParaRPr lang="cs-CZ" sz="1800" b="1" dirty="0">
              <a:solidFill>
                <a:srgbClr val="0070C0"/>
              </a:solidFill>
            </a:endParaRP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pořádáme </a:t>
            </a:r>
            <a:r>
              <a:rPr lang="cs-CZ" sz="1800" b="1" dirty="0">
                <a:solidFill>
                  <a:srgbClr val="0070C0"/>
                </a:solidFill>
              </a:rPr>
              <a:t>Přehlídku filmové animace a současného umění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800" b="1" dirty="0">
                <a:solidFill>
                  <a:srgbClr val="0070C0"/>
                </a:solidFill>
              </a:rPr>
              <a:t>Olomoucký majáles UP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festival </a:t>
            </a:r>
            <a:r>
              <a:rPr lang="cs-CZ" sz="1800" b="1" dirty="0">
                <a:solidFill>
                  <a:srgbClr val="0070C0"/>
                </a:solidFill>
              </a:rPr>
              <a:t>Baroko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festival </a:t>
            </a:r>
            <a:r>
              <a:rPr lang="cs-CZ" sz="1800" b="1" dirty="0">
                <a:solidFill>
                  <a:srgbClr val="0070C0"/>
                </a:solidFill>
              </a:rPr>
              <a:t>LITR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divadelní festivaly i plesy  </a:t>
            </a:r>
          </a:p>
          <a:p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Studentské aktivity a </a:t>
            </a:r>
            <a:r>
              <a:rPr lang="cs-CZ" sz="1800" b="1" cap="all" dirty="0" err="1">
                <a:solidFill>
                  <a:srgbClr val="0070C0"/>
                </a:solidFill>
              </a:rPr>
              <a:t>orgAnizace</a:t>
            </a:r>
            <a:endParaRPr lang="cs-CZ" sz="1800" b="1" cap="all" dirty="0">
              <a:solidFill>
                <a:srgbClr val="0070C0"/>
              </a:solidFill>
            </a:endParaRP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 univerzitě najdeš skoro </a:t>
            </a:r>
            <a:r>
              <a:rPr lang="cs-CZ" sz="1800" b="1" dirty="0">
                <a:solidFill>
                  <a:srgbClr val="0070C0"/>
                </a:solidFill>
              </a:rPr>
              <a:t>40 studentských organizací a spolků 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 dispozici je ti </a:t>
            </a:r>
            <a:r>
              <a:rPr lang="cs-CZ" sz="1800" b="1" dirty="0">
                <a:solidFill>
                  <a:srgbClr val="0070C0"/>
                </a:solidFill>
              </a:rPr>
              <a:t>Studentský klub UP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 systémová podpora tvých nápadů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máme vlastní časopis,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podcasty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filmový a divadelní klub i vývojáře aplikací nebo tým Famfrpálu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sym typeface="Wingdings" panose="05000000000000000000" pitchFamily="2" charset="2"/>
              </a:rPr>
              <a:t></a:t>
            </a: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cs-CZ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Obrázek 2" descr="Obsah obrázku kresba, skica, umění, Dětské kresby&#10;&#10;Popis byl vytvořen automaticky">
            <a:extLst>
              <a:ext uri="{FF2B5EF4-FFF2-40B4-BE49-F238E27FC236}">
                <a16:creationId xmlns:a16="http://schemas.microsoft.com/office/drawing/2014/main" id="{3634A25A-681A-F65A-4B46-5F8837C6B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097" y="724996"/>
            <a:ext cx="3646516" cy="515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98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ázek 3" descr="Obsah obrázku venku, oblečení, osoba, obloha&#10;&#10;Popis byl vytvořen automaticky">
            <a:extLst>
              <a:ext uri="{FF2B5EF4-FFF2-40B4-BE49-F238E27FC236}">
                <a16:creationId xmlns:a16="http://schemas.microsoft.com/office/drawing/2014/main" id="{FE8613EA-5654-3B74-EC96-9CABF89741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3277" cy="687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0467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dpis 1">
            <a:extLst>
              <a:ext uri="{FF2B5EF4-FFF2-40B4-BE49-F238E27FC236}">
                <a16:creationId xmlns:a16="http://schemas.microsoft.com/office/drawing/2014/main" id="{B7E081DE-85D3-44C1-8985-7513B419B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OTEVŘENÁ UNIVERZITA</a:t>
            </a:r>
          </a:p>
        </p:txBody>
      </p:sp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9A4E1330-A845-4EB1-8E41-D7056E522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63" y="1712068"/>
            <a:ext cx="7034645" cy="3711426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ZAPARKUJ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kulturní akce ve veřejném prostoru přes léto</a:t>
            </a:r>
          </a:p>
          <a:p>
            <a:pPr marL="0" indent="0">
              <a:buNone/>
            </a:pPr>
            <a:r>
              <a:rPr lang="cs-CZ" sz="1800" b="1" cap="all" dirty="0" err="1">
                <a:solidFill>
                  <a:srgbClr val="0070C0"/>
                </a:solidFill>
              </a:rPr>
              <a:t>upOINT</a:t>
            </a:r>
            <a:r>
              <a:rPr lang="cs-CZ" sz="1800" b="1" cap="all" dirty="0">
                <a:solidFill>
                  <a:srgbClr val="0070C0"/>
                </a:solidFill>
              </a:rPr>
              <a:t>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unikátní obchod a informační centrum v centru</a:t>
            </a: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Nadační fond UP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první svého druhu v republice</a:t>
            </a: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Udržitelná univerzita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Green Office a koncepce udržitelnosti</a:t>
            </a: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Kariérní centrum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pomoc s uplatněním i přednášky s profíky</a:t>
            </a: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Daruj krev s UP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podpora bezplatného dárcovství krve</a:t>
            </a: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Pevnost poznání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vlastní interaktivní muzeum vědy</a:t>
            </a: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Kreativní </a:t>
            </a:r>
            <a:r>
              <a:rPr lang="cs-CZ" sz="1800" b="1" cap="all" dirty="0" err="1">
                <a:solidFill>
                  <a:srgbClr val="0070C0"/>
                </a:solidFill>
              </a:rPr>
              <a:t>olomouc</a:t>
            </a:r>
            <a:r>
              <a:rPr lang="cs-CZ" sz="1800" b="1" cap="all" dirty="0">
                <a:solidFill>
                  <a:srgbClr val="0070C0"/>
                </a:solidFill>
              </a:rPr>
              <a:t>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podporujeme kreativní a kulturní průmysly</a:t>
            </a: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Olomoucký majáles UP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dvoudenní festival aneb Studenti studentům</a:t>
            </a: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Noc vědců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největší akce popularizující vědu po setmění (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hlinkClick r:id="rId2"/>
              </a:rPr>
              <a:t>video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0" indent="0">
              <a:buNone/>
            </a:pPr>
            <a:r>
              <a:rPr lang="cs-CZ" sz="1800" b="1" cap="all" dirty="0" err="1">
                <a:solidFill>
                  <a:srgbClr val="0070C0"/>
                </a:solidFill>
              </a:rPr>
              <a:t>Meet</a:t>
            </a:r>
            <a:r>
              <a:rPr lang="cs-CZ" sz="1800" b="1" cap="all" dirty="0">
                <a:solidFill>
                  <a:srgbClr val="0070C0"/>
                </a:solidFill>
              </a:rPr>
              <a:t> up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uvítací akce (nejen) pro prváky na začátku semestru (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  <a:hlinkClick r:id="rId3"/>
              </a:rPr>
              <a:t>video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STREET ART FESTIVAL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největší street artový festival u nás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Obrázek 2" descr="Obsah obrázku kresba, skica, umění, ilustrace&#10;&#10;Popis byl vytvořen automaticky">
            <a:extLst>
              <a:ext uri="{FF2B5EF4-FFF2-40B4-BE49-F238E27FC236}">
                <a16:creationId xmlns:a16="http://schemas.microsoft.com/office/drawing/2014/main" id="{B7574F41-2899-4CC2-E070-9052628D41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208" y="248575"/>
            <a:ext cx="4365300" cy="605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8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07B574-5545-4645-9064-356F167A7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476" y="406862"/>
            <a:ext cx="685255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OLOMOUC – </a:t>
            </a:r>
            <a:br>
              <a:rPr lang="cs-CZ" b="1" dirty="0">
                <a:solidFill>
                  <a:srgbClr val="0070C0"/>
                </a:solidFill>
                <a:latin typeface="+mn-lt"/>
              </a:rPr>
            </a:br>
            <a:r>
              <a:rPr lang="cs-CZ" b="1" dirty="0">
                <a:solidFill>
                  <a:srgbClr val="0070C0"/>
                </a:solidFill>
                <a:latin typeface="+mn-lt"/>
              </a:rPr>
              <a:t>UNIVERZITNÍ MĚSTO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94AA8-6B86-4BAA-93C9-33EC34F44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396" y="2198632"/>
            <a:ext cx="5776532" cy="3843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JSME „NEJSTUDENTŠTĚJŠÍ“ město</a:t>
            </a:r>
          </a:p>
          <a:p>
            <a:r>
              <a:rPr lang="cs-CZ" sz="1800" b="1" dirty="0">
                <a:solidFill>
                  <a:srgbClr val="0070C0"/>
                </a:solidFill>
              </a:rPr>
              <a:t>100 000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obyvatel | </a:t>
            </a:r>
            <a:r>
              <a:rPr lang="cs-CZ" sz="1800" b="1" dirty="0">
                <a:solidFill>
                  <a:srgbClr val="0070C0"/>
                </a:solidFill>
              </a:rPr>
              <a:t>23 000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studentů | </a:t>
            </a:r>
            <a:r>
              <a:rPr lang="cs-CZ" sz="1800" b="1" dirty="0">
                <a:solidFill>
                  <a:srgbClr val="0070C0"/>
                </a:solidFill>
              </a:rPr>
              <a:t>4 000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zaměstnanců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PATŘÍME MEZI TOP 3 </a:t>
            </a:r>
            <a:r>
              <a:rPr lang="cs-CZ" sz="1800" b="1" cap="all" dirty="0" err="1">
                <a:solidFill>
                  <a:srgbClr val="0070C0"/>
                </a:solidFill>
              </a:rPr>
              <a:t>univerzitY</a:t>
            </a:r>
            <a:r>
              <a:rPr lang="cs-CZ" sz="1800" b="1" cap="all" dirty="0">
                <a:solidFill>
                  <a:srgbClr val="0070C0"/>
                </a:solidFill>
              </a:rPr>
              <a:t> v Česku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nejstarší univerzita na Moravě a největší zaměstnavatel 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Součást světového dědictví UNESCO</a:t>
            </a:r>
          </a:p>
          <a:p>
            <a:r>
              <a:rPr lang="cs-CZ" sz="1800" b="1" dirty="0">
                <a:solidFill>
                  <a:srgbClr val="0070C0"/>
                </a:solidFill>
              </a:rPr>
              <a:t>2. největší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památková oblast v Česku a centrum kultury</a:t>
            </a:r>
          </a:p>
          <a:p>
            <a:pPr marL="0" indent="0">
              <a:buNone/>
            </a:pPr>
            <a:endParaRPr lang="cs-CZ" sz="1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JSME JEDNA Z TOP 10 destinací v Evropě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doporučuje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Lonely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Planet a New York Times 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Obrázek 5" descr="Obsah obrázku skica, kresba, ilustrace, umění&#10;&#10;Popis byl vytvořen automaticky">
            <a:extLst>
              <a:ext uri="{FF2B5EF4-FFF2-40B4-BE49-F238E27FC236}">
                <a16:creationId xmlns:a16="http://schemas.microsoft.com/office/drawing/2014/main" id="{554E4E71-5661-ABD4-4A6C-369E42821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" y="406862"/>
            <a:ext cx="6033545" cy="603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951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">
            <a:extLst>
              <a:ext uri="{FF2B5EF4-FFF2-40B4-BE49-F238E27FC236}">
                <a16:creationId xmlns:a16="http://schemas.microsoft.com/office/drawing/2014/main" id="{37747E83-C6F5-4909-8C85-AA4FE5CD8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KDE SE DOZVĚDĚT VÍC?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C89599E-EBAD-4FF8-82EE-1C34399703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54" y="2920481"/>
            <a:ext cx="3718277" cy="2530329"/>
          </a:xfrm>
          <a:prstGeom prst="rect">
            <a:avLst/>
          </a:prstGeom>
        </p:spPr>
      </p:pic>
      <p:sp>
        <p:nvSpPr>
          <p:cNvPr id="15" name="Nadpis 1">
            <a:extLst>
              <a:ext uri="{FF2B5EF4-FFF2-40B4-BE49-F238E27FC236}">
                <a16:creationId xmlns:a16="http://schemas.microsoft.com/office/drawing/2014/main" id="{47A6297C-ED22-4AF0-A00A-36501C7107D3}"/>
              </a:ext>
            </a:extLst>
          </p:cNvPr>
          <p:cNvSpPr txBox="1">
            <a:spLocks/>
          </p:cNvSpPr>
          <p:nvPr/>
        </p:nvSpPr>
        <p:spPr>
          <a:xfrm>
            <a:off x="463142" y="1729116"/>
            <a:ext cx="3472045" cy="428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400" b="1" dirty="0">
                <a:solidFill>
                  <a:srgbClr val="0070C0"/>
                </a:solidFill>
                <a:latin typeface="+mn-lt"/>
              </a:rPr>
              <a:t>www.univerzitnimesto.cz</a:t>
            </a: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132A5EE5-B0F8-49AD-9251-B177869A96E3}"/>
              </a:ext>
            </a:extLst>
          </p:cNvPr>
          <p:cNvSpPr txBox="1"/>
          <p:nvPr/>
        </p:nvSpPr>
        <p:spPr>
          <a:xfrm>
            <a:off x="5074128" y="1696286"/>
            <a:ext cx="60946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 err="1">
                <a:solidFill>
                  <a:srgbClr val="0070C0"/>
                </a:solidFill>
              </a:rPr>
              <a:t>UPlikace</a:t>
            </a:r>
            <a:endParaRPr lang="cs-CZ" sz="2400" dirty="0"/>
          </a:p>
        </p:txBody>
      </p:sp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2013CA2D-F81C-E566-D3AD-554FBEFF45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65" y="2416478"/>
            <a:ext cx="2334436" cy="4327887"/>
          </a:xfrm>
          <a:prstGeom prst="rect">
            <a:avLst/>
          </a:prstGeom>
        </p:spPr>
      </p:pic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3CED9537-BC46-02A8-7FCE-A8C6165370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964" y="2449386"/>
            <a:ext cx="2146545" cy="400739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DAD4212-CEA8-3624-CC17-61B4575676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128" y="2416478"/>
            <a:ext cx="2334435" cy="432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1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44FAE42E-BC59-463B-B16C-3E211BF24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142" y="2000707"/>
            <a:ext cx="4741621" cy="4697099"/>
          </a:xfrm>
          <a:prstGeom prst="rect">
            <a:avLst/>
          </a:prstGeom>
        </p:spPr>
      </p:pic>
      <p:sp>
        <p:nvSpPr>
          <p:cNvPr id="19" name="Nadpis 1">
            <a:extLst>
              <a:ext uri="{FF2B5EF4-FFF2-40B4-BE49-F238E27FC236}">
                <a16:creationId xmlns:a16="http://schemas.microsoft.com/office/drawing/2014/main" id="{C3A28648-D339-42E7-95B9-8B776E6976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7" y="1729116"/>
            <a:ext cx="4582050" cy="428835"/>
          </a:xfrm>
        </p:spPr>
        <p:txBody>
          <a:bodyPr>
            <a:noAutofit/>
          </a:bodyPr>
          <a:lstStyle/>
          <a:p>
            <a:r>
              <a:rPr lang="cs-CZ" sz="2400" b="1" dirty="0">
                <a:solidFill>
                  <a:srgbClr val="0070C0"/>
                </a:solidFill>
                <a:latin typeface="+mn-lt"/>
              </a:rPr>
              <a:t>IG (@univerzita.palackeho)			</a:t>
            </a:r>
          </a:p>
        </p:txBody>
      </p:sp>
      <p:sp>
        <p:nvSpPr>
          <p:cNvPr id="23" name="Nadpis 1">
            <a:extLst>
              <a:ext uri="{FF2B5EF4-FFF2-40B4-BE49-F238E27FC236}">
                <a16:creationId xmlns:a16="http://schemas.microsoft.com/office/drawing/2014/main" id="{2E014FA6-09B6-4BCC-B17E-9E87820475D1}"/>
              </a:ext>
            </a:extLst>
          </p:cNvPr>
          <p:cNvSpPr txBox="1">
            <a:spLocks/>
          </p:cNvSpPr>
          <p:nvPr/>
        </p:nvSpPr>
        <p:spPr>
          <a:xfrm>
            <a:off x="431095" y="175323"/>
            <a:ext cx="9896726" cy="1807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rgbClr val="0070C0"/>
                </a:solidFill>
                <a:latin typeface="+mn-lt"/>
              </a:rPr>
              <a:t>KDE SE DOZVĚDĚT VÍC?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22418AB8-544C-4A86-9334-8DFB76FE0C4C}"/>
              </a:ext>
            </a:extLst>
          </p:cNvPr>
          <p:cNvSpPr txBox="1"/>
          <p:nvPr/>
        </p:nvSpPr>
        <p:spPr>
          <a:xfrm>
            <a:off x="5866066" y="1498283"/>
            <a:ext cx="60946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Facebook (</a:t>
            </a:r>
            <a:r>
              <a:rPr lang="cs-CZ" sz="2400" b="1" dirty="0" err="1">
                <a:solidFill>
                  <a:srgbClr val="0070C0"/>
                </a:solidFill>
              </a:rPr>
              <a:t>univerzita.palackeho</a:t>
            </a:r>
            <a:r>
              <a:rPr lang="cs-CZ" sz="2400" b="1" dirty="0">
                <a:solidFill>
                  <a:srgbClr val="0070C0"/>
                </a:solidFill>
              </a:rPr>
              <a:t>)</a:t>
            </a:r>
            <a:endParaRPr lang="cs-CZ" sz="24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1556AD7-FCD3-5A57-B0F6-B0E36A7B03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872"/>
          <a:stretch/>
        </p:blipFill>
        <p:spPr>
          <a:xfrm>
            <a:off x="5379458" y="2000707"/>
            <a:ext cx="6017885" cy="485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2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8D2DB98-7911-4615-BE86-174B2A8D5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545" y="0"/>
            <a:ext cx="9594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skica, kresba, umění, ilustrace&#10;&#10;Popis byl vytvořen automaticky">
            <a:extLst>
              <a:ext uri="{FF2B5EF4-FFF2-40B4-BE49-F238E27FC236}">
                <a16:creationId xmlns:a16="http://schemas.microsoft.com/office/drawing/2014/main" id="{E8CB08EB-5BD1-F8BC-0722-5143B7D79B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095"/>
            <a:ext cx="12192000" cy="5467190"/>
          </a:xfrm>
          <a:prstGeom prst="rect">
            <a:avLst/>
          </a:prstGeom>
        </p:spPr>
      </p:pic>
      <p:sp>
        <p:nvSpPr>
          <p:cNvPr id="17" name="Zástupný obsah 2">
            <a:extLst>
              <a:ext uri="{FF2B5EF4-FFF2-40B4-BE49-F238E27FC236}">
                <a16:creationId xmlns:a16="http://schemas.microsoft.com/office/drawing/2014/main" id="{9A4E1330-A845-4EB1-8E41-D7056E522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01281" y="1692818"/>
            <a:ext cx="4427622" cy="3711426"/>
          </a:xfrm>
          <a:solidFill>
            <a:schemeClr val="bg1">
              <a:alpha val="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endParaRPr lang="cs-CZ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cs-CZ" sz="3600" b="1" dirty="0">
                <a:solidFill>
                  <a:srgbClr val="0070C0"/>
                </a:solidFill>
              </a:rPr>
              <a:t>Den otevřených dveří </a:t>
            </a:r>
          </a:p>
          <a:p>
            <a:pPr marL="0" indent="0" algn="ctr">
              <a:buNone/>
            </a:pPr>
            <a:r>
              <a:rPr lang="cs-CZ" sz="3600" b="1" dirty="0">
                <a:solidFill>
                  <a:srgbClr val="0070C0"/>
                </a:solidFill>
              </a:rPr>
              <a:t>1. 12. 2023 </a:t>
            </a:r>
          </a:p>
          <a:p>
            <a:pPr marL="0" indent="0" algn="ctr">
              <a:buNone/>
            </a:pPr>
            <a:r>
              <a:rPr lang="cs-CZ" sz="3600" b="1" dirty="0">
                <a:solidFill>
                  <a:srgbClr val="0070C0"/>
                </a:solidFill>
              </a:rPr>
              <a:t>27. 1. 2024</a:t>
            </a:r>
          </a:p>
          <a:p>
            <a:pPr marL="0" indent="0" algn="ctr">
              <a:buNone/>
            </a:pPr>
            <a:endParaRPr lang="cs-CZ" b="1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cs-CZ" b="1" dirty="0">
                <a:solidFill>
                  <a:srgbClr val="0070C0"/>
                </a:solidFill>
              </a:rPr>
              <a:t>www.univerzitnimesto.cz</a:t>
            </a:r>
          </a:p>
        </p:txBody>
      </p:sp>
    </p:spTree>
    <p:extLst>
      <p:ext uri="{BB962C8B-B14F-4D97-AF65-F5344CB8AC3E}">
        <p14:creationId xmlns:p14="http://schemas.microsoft.com/office/powerpoint/2010/main" val="280164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obloha, koláž, budova, venku&#10;&#10;Popis byl vytvořen automaticky">
            <a:extLst>
              <a:ext uri="{FF2B5EF4-FFF2-40B4-BE49-F238E27FC236}">
                <a16:creationId xmlns:a16="http://schemas.microsoft.com/office/drawing/2014/main" id="{C950CFC7-FF13-18B0-E4E4-58FB93C0AB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" b="1257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37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07B574-5545-4645-9064-356F167A7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UNIVERZITA PALACKÉHO V OLOMOUCI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94AA8-6B86-4BAA-93C9-33EC34F44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66" y="1774382"/>
            <a:ext cx="6160238" cy="3843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Nesledujeme trendy, udáváme je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máme jeden z nejrychleji rostoucích vědeckých výkonů v ČR</a:t>
            </a:r>
            <a:r>
              <a:rPr lang="cs-CZ" sz="1800" b="1" dirty="0">
                <a:solidFill>
                  <a:srgbClr val="0070C0"/>
                </a:solidFill>
              </a:rPr>
              <a:t> </a:t>
            </a: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Patříme k nejvýběrovějším školám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letos se k nám hlásilo </a:t>
            </a:r>
            <a:r>
              <a:rPr lang="cs-CZ" sz="1800" b="1" cap="all" dirty="0">
                <a:solidFill>
                  <a:srgbClr val="0070C0"/>
                </a:solidFill>
              </a:rPr>
              <a:t>23 000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studentů a zapsalo se cca </a:t>
            </a:r>
            <a:r>
              <a:rPr lang="cs-CZ" sz="1800" b="1" cap="all" dirty="0">
                <a:solidFill>
                  <a:srgbClr val="0070C0"/>
                </a:solidFill>
              </a:rPr>
              <a:t>8 000</a:t>
            </a:r>
            <a:endParaRPr lang="cs-CZ" sz="18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Jsme tzv. „</a:t>
            </a:r>
            <a:r>
              <a:rPr lang="cs-CZ" sz="1800" b="1" cap="all" dirty="0" err="1">
                <a:solidFill>
                  <a:srgbClr val="0070C0"/>
                </a:solidFill>
              </a:rPr>
              <a:t>Research</a:t>
            </a:r>
            <a:r>
              <a:rPr lang="cs-CZ" sz="1800" b="1" cap="all" dirty="0">
                <a:solidFill>
                  <a:srgbClr val="0070C0"/>
                </a:solidFill>
              </a:rPr>
              <a:t> university“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prioritou je pro nás věda, výzkum a jejich aplikace</a:t>
            </a:r>
          </a:p>
          <a:p>
            <a:pPr marL="0" indent="0">
              <a:buNone/>
            </a:pPr>
            <a:endParaRPr lang="cs-CZ" sz="1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Nabízíme kombinací 1 000 studijních oborů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najdeš u nás humanitní studia, společenské vědy, právo, medicínu, přírodní vědy i uměnovědná studia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Obrázek 4" descr="Obsah obrázku skica, kresba, ilustrace, obraz&#10;&#10;Popis byl vytvořen automaticky">
            <a:extLst>
              <a:ext uri="{FF2B5EF4-FFF2-40B4-BE49-F238E27FC236}">
                <a16:creationId xmlns:a16="http://schemas.microsoft.com/office/drawing/2014/main" id="{1C0792BC-21E0-B99A-F062-FBD97BCFB3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804" y="1643753"/>
            <a:ext cx="5038924" cy="503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300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Obrázek 3" descr="Obsah obrázku venku, obloha, mrak, voda&#10;&#10;Popis byl vytvořen automaticky">
            <a:extLst>
              <a:ext uri="{FF2B5EF4-FFF2-40B4-BE49-F238E27FC236}">
                <a16:creationId xmlns:a16="http://schemas.microsoft.com/office/drawing/2014/main" id="{C4A9A714-261C-94A3-11DA-E93D86B7A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689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07B574-5545-4645-9064-356F167A7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STUDIUM U NÁS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94AA8-6B86-4BAA-93C9-33EC34F44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65" y="1774382"/>
            <a:ext cx="6538533" cy="3843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Vše řešíme online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online si můžeš vybrat svůj obor na </a:t>
            </a:r>
            <a:r>
              <a:rPr lang="cs-CZ" sz="1800" b="1" dirty="0">
                <a:solidFill>
                  <a:srgbClr val="0070C0"/>
                </a:solidFill>
              </a:rPr>
              <a:t>univerzitnimesto.cz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online si podáš přihlášku a své studium si řešíš v mobilu 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 naší </a:t>
            </a:r>
            <a:r>
              <a:rPr lang="cs-CZ" sz="1800" b="1" dirty="0" err="1">
                <a:solidFill>
                  <a:srgbClr val="0070C0"/>
                </a:solidFill>
              </a:rPr>
              <a:t>UPlikací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kde najdeš i Průvodce studenta</a:t>
            </a:r>
            <a:endParaRPr lang="cs-CZ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Rozvrh podle tebe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rozvrh si přizpůsobíš svým potřebám </a:t>
            </a:r>
            <a:b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</a:t>
            </a:r>
            <a:r>
              <a:rPr lang="cs-CZ" sz="1800" b="1" dirty="0">
                <a:solidFill>
                  <a:srgbClr val="0070C0"/>
                </a:solidFill>
              </a:rPr>
              <a:t>prezenčně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x</a:t>
            </a:r>
            <a:r>
              <a:rPr lang="cs-CZ" sz="1800" b="1" dirty="0">
                <a:solidFill>
                  <a:srgbClr val="0070C0"/>
                </a:solidFill>
              </a:rPr>
              <a:t> kombinovaně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x</a:t>
            </a:r>
            <a:r>
              <a:rPr lang="cs-CZ" sz="1800" b="1" dirty="0">
                <a:solidFill>
                  <a:srgbClr val="0070C0"/>
                </a:solidFill>
              </a:rPr>
              <a:t> online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studovat můžeš i dva obory (</a:t>
            </a:r>
            <a:r>
              <a:rPr lang="cs-CZ" sz="1800" b="1" dirty="0">
                <a:solidFill>
                  <a:srgbClr val="0070C0"/>
                </a:solidFill>
              </a:rPr>
              <a:t>maior x minor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Praxe a studium v zahraničí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klademe důraz na praktickou výuku a studijní stáže v zahraničí</a:t>
            </a:r>
          </a:p>
        </p:txBody>
      </p:sp>
      <p:pic>
        <p:nvPicPr>
          <p:cNvPr id="6" name="Obrázek 5" descr="Obsah obrázku skica, kresba, Mobilní telefon, ilustrace&#10;&#10;Popis byl vytvořen automaticky">
            <a:extLst>
              <a:ext uri="{FF2B5EF4-FFF2-40B4-BE49-F238E27FC236}">
                <a16:creationId xmlns:a16="http://schemas.microsoft.com/office/drawing/2014/main" id="{EEFE4BB1-2A4F-4047-A381-512017F03A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789" y="612560"/>
            <a:ext cx="5353234" cy="535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11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07B574-5545-4645-9064-356F167A7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STUDIUM U NÁS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94AA8-6B86-4BAA-93C9-33EC34F44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64" y="1774382"/>
            <a:ext cx="6926076" cy="3843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ŠIROKÁ NABÍDKA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studovat můžeš na jedné z </a:t>
            </a:r>
            <a:r>
              <a:rPr lang="cs-CZ" sz="1800" b="1" dirty="0">
                <a:solidFill>
                  <a:srgbClr val="0070C0"/>
                </a:solidFill>
              </a:rPr>
              <a:t>8 fakult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nabízíme </a:t>
            </a:r>
            <a:r>
              <a:rPr lang="cs-CZ" sz="1800" b="1" dirty="0">
                <a:solidFill>
                  <a:srgbClr val="0070C0"/>
                </a:solidFill>
              </a:rPr>
              <a:t>1 000+ studijních programů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 češtině a </a:t>
            </a:r>
            <a:r>
              <a:rPr lang="cs-CZ" sz="1800" b="1" dirty="0">
                <a:solidFill>
                  <a:srgbClr val="0070C0"/>
                </a:solidFill>
              </a:rPr>
              <a:t>215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v cizím jazyce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studovat můžete Bc. (3 roky), </a:t>
            </a:r>
            <a:r>
              <a:rPr lang="cs-CZ" sz="18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nMgr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(2 roky) nebo Mgr. (5–6 let) programy, u velké části oborů můžete dosáhnout i na Ph.D. titul</a:t>
            </a:r>
            <a:endParaRPr lang="cs-CZ" sz="18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TOP obory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nejvíce přihlášek na programy Právo a právní věda, Všeobecné lékařství, Psychologie, Fyzioterapie, Učitelství pro 1. stupeň ZŠ, …</a:t>
            </a:r>
          </a:p>
          <a:p>
            <a:pPr marL="0" indent="0">
              <a:buNone/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STIPENDIA &amp; podpora</a:t>
            </a:r>
          </a:p>
          <a:p>
            <a:r>
              <a:rPr lang="cs-CZ" sz="1800" b="1" dirty="0">
                <a:solidFill>
                  <a:srgbClr val="0070C0"/>
                </a:solidFill>
              </a:rPr>
              <a:t>82 % studujících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získá každoročně některé ze stipendií</a:t>
            </a:r>
          </a:p>
          <a:p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máme </a:t>
            </a:r>
            <a:r>
              <a:rPr lang="cs-CZ" sz="1800" b="1" dirty="0">
                <a:solidFill>
                  <a:srgbClr val="0070C0"/>
                </a:solidFill>
              </a:rPr>
              <a:t>Kariérní centrum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800" b="1" dirty="0">
                <a:solidFill>
                  <a:srgbClr val="0070C0"/>
                </a:solidFill>
              </a:rPr>
              <a:t>Nadační fond </a:t>
            </a:r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nebo </a:t>
            </a:r>
            <a:r>
              <a:rPr lang="cs-CZ" sz="1800" b="1" dirty="0">
                <a:solidFill>
                  <a:srgbClr val="0070C0"/>
                </a:solidFill>
              </a:rPr>
              <a:t>Podnikatelský inkubátor</a:t>
            </a:r>
          </a:p>
        </p:txBody>
      </p:sp>
      <p:pic>
        <p:nvPicPr>
          <p:cNvPr id="6" name="Obrázek 5" descr="Obsah obrázku text, strom, podepsat, exteriér&#10;&#10;Popis byl vytvořen automaticky">
            <a:extLst>
              <a:ext uri="{FF2B5EF4-FFF2-40B4-BE49-F238E27FC236}">
                <a16:creationId xmlns:a16="http://schemas.microsoft.com/office/drawing/2014/main" id="{C62ED13F-B868-4954-ABDE-58ABEEA86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993" y="4840863"/>
            <a:ext cx="1261357" cy="1261357"/>
          </a:xfrm>
          <a:prstGeom prst="rect">
            <a:avLst/>
          </a:prstGeom>
        </p:spPr>
      </p:pic>
      <p:pic>
        <p:nvPicPr>
          <p:cNvPr id="8" name="Obrázek 7" descr="Obsah obrázku text, strom, podepsat, exteriér&#10;&#10;Popis byl vytvořen automaticky">
            <a:extLst>
              <a:ext uri="{FF2B5EF4-FFF2-40B4-BE49-F238E27FC236}">
                <a16:creationId xmlns:a16="http://schemas.microsoft.com/office/drawing/2014/main" id="{84B50758-7D58-40CA-AE08-53B754DAA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416" y="4840864"/>
            <a:ext cx="1261357" cy="1261357"/>
          </a:xfrm>
          <a:prstGeom prst="rect">
            <a:avLst/>
          </a:prstGeom>
        </p:spPr>
      </p:pic>
      <p:pic>
        <p:nvPicPr>
          <p:cNvPr id="10" name="Obrázek 9" descr="Obsah obrázku text, strom, podepsat, exteriér&#10;&#10;Popis byl vytvořen automaticky">
            <a:extLst>
              <a:ext uri="{FF2B5EF4-FFF2-40B4-BE49-F238E27FC236}">
                <a16:creationId xmlns:a16="http://schemas.microsoft.com/office/drawing/2014/main" id="{641AF633-10B9-48ED-854E-A5020D8A0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0325" y="1527638"/>
            <a:ext cx="1261357" cy="1261357"/>
          </a:xfrm>
          <a:prstGeom prst="rect">
            <a:avLst/>
          </a:prstGeom>
        </p:spPr>
      </p:pic>
      <p:pic>
        <p:nvPicPr>
          <p:cNvPr id="12" name="Obrázek 11" descr="Obsah obrázku text, podepsat, tmavé&#10;&#10;Popis byl vytvořen automaticky">
            <a:extLst>
              <a:ext uri="{FF2B5EF4-FFF2-40B4-BE49-F238E27FC236}">
                <a16:creationId xmlns:a16="http://schemas.microsoft.com/office/drawing/2014/main" id="{26F90428-8D38-4755-B903-D4F22A1F33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1992" y="1570038"/>
            <a:ext cx="1261357" cy="1261357"/>
          </a:xfrm>
          <a:prstGeom prst="rect">
            <a:avLst/>
          </a:prstGeom>
        </p:spPr>
      </p:pic>
      <p:pic>
        <p:nvPicPr>
          <p:cNvPr id="14" name="Obrázek 13" descr="Obsah obrázku text, strom, exteriér, podepsat&#10;&#10;Popis byl vytvořen automaticky">
            <a:extLst>
              <a:ext uri="{FF2B5EF4-FFF2-40B4-BE49-F238E27FC236}">
                <a16:creationId xmlns:a16="http://schemas.microsoft.com/office/drawing/2014/main" id="{2181B992-E08C-48BC-BF24-615CB48661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109" y="3192968"/>
            <a:ext cx="1261357" cy="1261357"/>
          </a:xfrm>
          <a:prstGeom prst="rect">
            <a:avLst/>
          </a:prstGeom>
        </p:spPr>
      </p:pic>
      <p:pic>
        <p:nvPicPr>
          <p:cNvPr id="16" name="Obrázek 15" descr="Obsah obrázku text, strom, podepsat, tmavé&#10;&#10;Popis byl vytvořen automaticky">
            <a:extLst>
              <a:ext uri="{FF2B5EF4-FFF2-40B4-BE49-F238E27FC236}">
                <a16:creationId xmlns:a16="http://schemas.microsoft.com/office/drawing/2014/main" id="{6200D1D2-544B-48BE-B62D-A647EE7D98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597" y="3192967"/>
            <a:ext cx="1261357" cy="1261357"/>
          </a:xfrm>
          <a:prstGeom prst="rect">
            <a:avLst/>
          </a:prstGeom>
        </p:spPr>
      </p:pic>
      <p:pic>
        <p:nvPicPr>
          <p:cNvPr id="18" name="Obrázek 17" descr="Obsah obrázku text, tmavé&#10;&#10;Popis byl vytvořen automaticky">
            <a:extLst>
              <a:ext uri="{FF2B5EF4-FFF2-40B4-BE49-F238E27FC236}">
                <a16:creationId xmlns:a16="http://schemas.microsoft.com/office/drawing/2014/main" id="{262908BA-1467-4FE9-A65D-01ADE0E26A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674" y="1570038"/>
            <a:ext cx="1261357" cy="1261357"/>
          </a:xfrm>
          <a:prstGeom prst="rect">
            <a:avLst/>
          </a:prstGeom>
        </p:spPr>
      </p:pic>
      <p:pic>
        <p:nvPicPr>
          <p:cNvPr id="20" name="Obrázek 19" descr="Obsah obrázku text, podepsat, exteriér, tmavé&#10;&#10;Popis byl vytvořen automaticky">
            <a:extLst>
              <a:ext uri="{FF2B5EF4-FFF2-40B4-BE49-F238E27FC236}">
                <a16:creationId xmlns:a16="http://schemas.microsoft.com/office/drawing/2014/main" id="{A1835CE1-FC66-4D32-8245-6B4C915EC8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597" y="4840863"/>
            <a:ext cx="1261357" cy="1261357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CA9D2C15-57EA-4438-924F-2C7591434D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8659" y="3362752"/>
            <a:ext cx="890239" cy="89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518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Obrázek 2" descr="Obsah obrázku oblečení, osoba, muž, žena&#10;&#10;Popis byl vytvořen automaticky">
            <a:extLst>
              <a:ext uri="{FF2B5EF4-FFF2-40B4-BE49-F238E27FC236}">
                <a16:creationId xmlns:a16="http://schemas.microsoft.com/office/drawing/2014/main" id="{468D7576-5869-4E2F-8E5B-0032755800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67" y="-7967"/>
            <a:ext cx="12199067" cy="687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05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07B574-5545-4645-9064-356F167A7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95" y="175323"/>
            <a:ext cx="9896726" cy="1807305"/>
          </a:xfrm>
        </p:spPr>
        <p:txBody>
          <a:bodyPr>
            <a:normAutofit/>
          </a:bodyPr>
          <a:lstStyle/>
          <a:p>
            <a:r>
              <a:rPr lang="cs-CZ" b="1" dirty="0">
                <a:solidFill>
                  <a:srgbClr val="0070C0"/>
                </a:solidFill>
                <a:latin typeface="+mn-lt"/>
              </a:rPr>
              <a:t>FAKULTY UNIVERZITY PALACKÉHO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494AA8-6B86-4BAA-93C9-33EC34F449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64" y="1579828"/>
            <a:ext cx="6926076" cy="384366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Cyrilometodějská teologická fakulta </a:t>
            </a:r>
            <a: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  <a:t>(1 500)</a:t>
            </a:r>
            <a:b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př. teologie, humanitární, charitativní a sociální práce, …</a:t>
            </a:r>
            <a:endParaRPr lang="cs-CZ" sz="1600" cap="all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Lékařská fakulta </a:t>
            </a:r>
            <a: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  <a:t>(2 400)</a:t>
            </a:r>
            <a:b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všeobecné a zubní lékařství</a:t>
            </a:r>
            <a:endParaRPr lang="cs-CZ" sz="1600" cap="all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Filozofická fakulta </a:t>
            </a:r>
            <a: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  <a:t>(5 300)</a:t>
            </a:r>
            <a:b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jazyky, ekonomická studia, umělecké obory, žurnalistika, psychologie, …</a:t>
            </a:r>
            <a:endParaRPr lang="cs-CZ" sz="1600" cap="all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Přírodovědecká fakulta </a:t>
            </a:r>
            <a: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  <a:t>(3 700)</a:t>
            </a:r>
            <a:b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vědy o Zemi, chemie, fyzika, informatika, optika, matematika, biologie, …</a:t>
            </a:r>
            <a:endParaRPr lang="cs-CZ" sz="1600" cap="all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Pedagogická fakulta </a:t>
            </a:r>
            <a: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  <a:t>(5 500)</a:t>
            </a:r>
            <a:b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učitelství MŠ, ZŠ a SŠ, speciální pedagogika, logopedie, vychovatelství, …</a:t>
            </a:r>
            <a:endParaRPr lang="cs-CZ" sz="1600" cap="all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Fakulta tělesné kultury </a:t>
            </a:r>
            <a: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  <a:t>(1 800)</a:t>
            </a:r>
            <a:b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tělesná výchova a sport, aplikované pohybové aktivity, rekreologie, …</a:t>
            </a:r>
            <a:endParaRPr lang="cs-CZ" sz="1600" cap="all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Právnická fakulta </a:t>
            </a:r>
            <a: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  <a:t>(1 700)</a:t>
            </a:r>
            <a:b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právo a právní věda, právo ve veřejné správě</a:t>
            </a:r>
            <a:endParaRPr lang="cs-CZ" sz="1600" cap="all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cs-CZ" sz="1800" b="1" cap="all" dirty="0">
                <a:solidFill>
                  <a:srgbClr val="0070C0"/>
                </a:solidFill>
              </a:rPr>
              <a:t>Fakulta zdravotnických věd </a:t>
            </a:r>
            <a: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  <a:t>(1 100)</a:t>
            </a:r>
            <a:br>
              <a:rPr lang="cs-CZ" sz="1800" cap="all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fyzioterapie, zdravotnický záchranář nebo sestra, radiologický asistent, …</a:t>
            </a:r>
            <a:endParaRPr lang="cs-CZ" sz="16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Obrázek 5" descr="Obsah obrázku text, strom, podepsat, exteriér&#10;&#10;Popis byl vytvořen automaticky">
            <a:extLst>
              <a:ext uri="{FF2B5EF4-FFF2-40B4-BE49-F238E27FC236}">
                <a16:creationId xmlns:a16="http://schemas.microsoft.com/office/drawing/2014/main" id="{C62ED13F-B868-4954-ABDE-58ABEEA862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270" y="4918685"/>
            <a:ext cx="1261357" cy="1261357"/>
          </a:xfrm>
          <a:prstGeom prst="rect">
            <a:avLst/>
          </a:prstGeom>
        </p:spPr>
      </p:pic>
      <p:pic>
        <p:nvPicPr>
          <p:cNvPr id="8" name="Obrázek 7" descr="Obsah obrázku text, strom, podepsat, exteriér&#10;&#10;Popis byl vytvořen automaticky">
            <a:extLst>
              <a:ext uri="{FF2B5EF4-FFF2-40B4-BE49-F238E27FC236}">
                <a16:creationId xmlns:a16="http://schemas.microsoft.com/office/drawing/2014/main" id="{84B50758-7D58-40CA-AE08-53B754DAA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8693" y="4918686"/>
            <a:ext cx="1261357" cy="1261357"/>
          </a:xfrm>
          <a:prstGeom prst="rect">
            <a:avLst/>
          </a:prstGeom>
        </p:spPr>
      </p:pic>
      <p:pic>
        <p:nvPicPr>
          <p:cNvPr id="10" name="Obrázek 9" descr="Obsah obrázku text, strom, podepsat, exteriér&#10;&#10;Popis byl vytvořen automaticky">
            <a:extLst>
              <a:ext uri="{FF2B5EF4-FFF2-40B4-BE49-F238E27FC236}">
                <a16:creationId xmlns:a16="http://schemas.microsoft.com/office/drawing/2014/main" id="{641AF633-10B9-48ED-854E-A5020D8A0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602" y="1605460"/>
            <a:ext cx="1261357" cy="1261357"/>
          </a:xfrm>
          <a:prstGeom prst="rect">
            <a:avLst/>
          </a:prstGeom>
        </p:spPr>
      </p:pic>
      <p:pic>
        <p:nvPicPr>
          <p:cNvPr id="12" name="Obrázek 11" descr="Obsah obrázku text, podepsat, tmavé&#10;&#10;Popis byl vytvořen automaticky">
            <a:extLst>
              <a:ext uri="{FF2B5EF4-FFF2-40B4-BE49-F238E27FC236}">
                <a16:creationId xmlns:a16="http://schemas.microsoft.com/office/drawing/2014/main" id="{26F90428-8D38-4755-B903-D4F22A1F33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9269" y="1647860"/>
            <a:ext cx="1261357" cy="1261357"/>
          </a:xfrm>
          <a:prstGeom prst="rect">
            <a:avLst/>
          </a:prstGeom>
        </p:spPr>
      </p:pic>
      <p:pic>
        <p:nvPicPr>
          <p:cNvPr id="14" name="Obrázek 13" descr="Obsah obrázku text, strom, exteriér, podepsat&#10;&#10;Popis byl vytvořen automaticky">
            <a:extLst>
              <a:ext uri="{FF2B5EF4-FFF2-40B4-BE49-F238E27FC236}">
                <a16:creationId xmlns:a16="http://schemas.microsoft.com/office/drawing/2014/main" id="{2181B992-E08C-48BC-BF24-615CB48661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386" y="3270790"/>
            <a:ext cx="1261357" cy="1261357"/>
          </a:xfrm>
          <a:prstGeom prst="rect">
            <a:avLst/>
          </a:prstGeom>
        </p:spPr>
      </p:pic>
      <p:pic>
        <p:nvPicPr>
          <p:cNvPr id="16" name="Obrázek 15" descr="Obsah obrázku text, strom, podepsat, tmavé&#10;&#10;Popis byl vytvořen automaticky">
            <a:extLst>
              <a:ext uri="{FF2B5EF4-FFF2-40B4-BE49-F238E27FC236}">
                <a16:creationId xmlns:a16="http://schemas.microsoft.com/office/drawing/2014/main" id="{6200D1D2-544B-48BE-B62D-A647EE7D98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4" y="3270789"/>
            <a:ext cx="1261357" cy="1261357"/>
          </a:xfrm>
          <a:prstGeom prst="rect">
            <a:avLst/>
          </a:prstGeom>
        </p:spPr>
      </p:pic>
      <p:pic>
        <p:nvPicPr>
          <p:cNvPr id="18" name="Obrázek 17" descr="Obsah obrázku text, tmavé&#10;&#10;Popis byl vytvořen automaticky">
            <a:extLst>
              <a:ext uri="{FF2B5EF4-FFF2-40B4-BE49-F238E27FC236}">
                <a16:creationId xmlns:a16="http://schemas.microsoft.com/office/drawing/2014/main" id="{262908BA-1467-4FE9-A65D-01ADE0E26A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951" y="1647860"/>
            <a:ext cx="1261357" cy="1261357"/>
          </a:xfrm>
          <a:prstGeom prst="rect">
            <a:avLst/>
          </a:prstGeom>
        </p:spPr>
      </p:pic>
      <p:pic>
        <p:nvPicPr>
          <p:cNvPr id="20" name="Obrázek 19" descr="Obsah obrázku text, podepsat, exteriér, tmavé&#10;&#10;Popis byl vytvořen automaticky">
            <a:extLst>
              <a:ext uri="{FF2B5EF4-FFF2-40B4-BE49-F238E27FC236}">
                <a16:creationId xmlns:a16="http://schemas.microsoft.com/office/drawing/2014/main" id="{A1835CE1-FC66-4D32-8245-6B4C915EC8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5874" y="4918685"/>
            <a:ext cx="1261357" cy="1261357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CA9D2C15-57EA-4438-924F-2C7591434DE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936" y="3440574"/>
            <a:ext cx="890239" cy="89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4050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1021</Words>
  <Application>Microsoft Office PowerPoint</Application>
  <PresentationFormat>Širokoúhlá obrazovka</PresentationFormat>
  <Paragraphs>130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Motiv Office</vt:lpstr>
      <vt:lpstr>Prezentace aplikace PowerPoint</vt:lpstr>
      <vt:lpstr>OLOMOUC –  UNIVERZITNÍ MĚSTO</vt:lpstr>
      <vt:lpstr>Prezentace aplikace PowerPoint</vt:lpstr>
      <vt:lpstr>UNIVERZITA PALACKÉHO V OLOMOUCI</vt:lpstr>
      <vt:lpstr>Prezentace aplikace PowerPoint</vt:lpstr>
      <vt:lpstr>STUDIUM U NÁS</vt:lpstr>
      <vt:lpstr>STUDIUM U NÁS</vt:lpstr>
      <vt:lpstr>Prezentace aplikace PowerPoint</vt:lpstr>
      <vt:lpstr>FAKULTY UNIVERZITY PALACKÉHO</vt:lpstr>
      <vt:lpstr>Prezentace aplikace PowerPoint</vt:lpstr>
      <vt:lpstr>STUDIUM V ZAHRANIČÍ</vt:lpstr>
      <vt:lpstr>E-UNIVERZITA</vt:lpstr>
      <vt:lpstr>Prezentace aplikace PowerPoint</vt:lpstr>
      <vt:lpstr>KOLEJE A MENZY</vt:lpstr>
      <vt:lpstr>Prezentace aplikace PowerPoint</vt:lpstr>
      <vt:lpstr>SPORT NA UNIVERZITĚ</vt:lpstr>
      <vt:lpstr>KULTURA NA KAŽDÉM ROHU</vt:lpstr>
      <vt:lpstr>Prezentace aplikace PowerPoint</vt:lpstr>
      <vt:lpstr>OTEVŘENÁ UNIVERZITA</vt:lpstr>
      <vt:lpstr>KDE SE DOZVĚDĚT VÍC?</vt:lpstr>
      <vt:lpstr>IG (@univerzita.palackeho)   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Martinek Ondrej</dc:creator>
  <cp:lastModifiedBy>Krejcirik Tomas</cp:lastModifiedBy>
  <cp:revision>45</cp:revision>
  <dcterms:created xsi:type="dcterms:W3CDTF">2021-09-06T09:50:53Z</dcterms:created>
  <dcterms:modified xsi:type="dcterms:W3CDTF">2023-09-25T15:25:00Z</dcterms:modified>
</cp:coreProperties>
</file>