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22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3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48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</p:sldIdLst>
  <p:sldSz cy="6858000" cx="12192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r:id="rId28" roundtripDataSignature="AMtx7mjQC81GZ+2QAaSD7KVhrPcSixSbS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6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8" Type="http://customschemas.google.com/relationships/presentationmetadata" Target="metadata"/><Relationship Id="rId27" Type="http://schemas.openxmlformats.org/officeDocument/2006/relationships/slide" Target="slides/slide23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" name="Google Shape;82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4" name="Google Shape;164;p1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2" name="Google Shape;172;p1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0" name="Google Shape;180;p1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8" name="Google Shape;188;p1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5" name="Google Shape;195;p1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2" name="Google Shape;202;p1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0" name="Google Shape;210;p1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0" name="Google Shape;220;p1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8" name="Google Shape;228;p1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6" name="Google Shape;236;p1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8" name="Google Shape;88;p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3" name="Google Shape;243;p2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4" name="Google Shape;254;p2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4" name="Google Shape;264;p2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9" name="Google Shape;269;p2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6" name="Google Shape;96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4" name="Google Shape;104;p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1" name="Google Shape;111;p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9" name="Google Shape;119;p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6" name="Google Shape;126;p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1" name="Google Shape;141;p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9" name="Google Shape;149;p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adpis a obsah" type="obj">
  <p:cSld name="OBJECT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5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" name="Google Shape;13;p25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4" name="Google Shape;14;p2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" name="Google Shape;15;p2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" name="Google Shape;16;p2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adpis a svislý text" type="vertTx">
  <p:cSld name="VERTICAL_TEXT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34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34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1" name="Google Shape;71;p3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3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3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vislý nadpis a text" type="vertTitleAndTx">
  <p:cSld name="VERTICAL_TITLE_AND_VERTICAL_TEXT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35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35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7" name="Google Shape;77;p3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3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3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Úvodní snímek" type="title">
  <p:cSld name="TITLE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26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26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20" name="Google Shape;20;p2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" name="Google Shape;21;p2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" name="Google Shape;22;p2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Záhlaví oddílu" type="secHead">
  <p:cSld name="SECTION_HEADER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27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27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26" name="Google Shape;26;p2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" name="Google Shape;27;p2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" name="Google Shape;28;p2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va obsahy" type="twoObj">
  <p:cSld name="TWO_OBJECTS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28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28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2" name="Google Shape;32;p28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3" name="Google Shape;33;p2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" name="Google Shape;34;p2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2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orovnání" type="twoTxTwoObj">
  <p:cSld name="TWO_OBJECTS_WITH_TEXT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29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29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39" name="Google Shape;39;p29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0" name="Google Shape;40;p29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1" name="Google Shape;41;p29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2" name="Google Shape;42;p2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" name="Google Shape;43;p2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" name="Google Shape;44;p2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Jenom nadpis" type="titleOnly">
  <p:cSld name="TITLE_ONLY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30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3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3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9" name="Google Shape;49;p3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rázdný" type="blank">
  <p:cSld name="BLANK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3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3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3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bsah s titulkem" type="objTx">
  <p:cSld name="OBJECT_WITH_CAPTION_TEXT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32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32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57" name="Google Shape;57;p32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58" name="Google Shape;58;p3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3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3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brázek s titulkem" type="picTx">
  <p:cSld name="PICTURE_WITH_CAPTION_TEXT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33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33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33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5" name="Google Shape;65;p3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3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3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4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7" name="Google Shape;7;p24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p2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" name="Google Shape;9;p2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" name="Google Shape;10;p2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57.png"/><Relationship Id="rId4" Type="http://schemas.openxmlformats.org/officeDocument/2006/relationships/image" Target="../media/image1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9.jpg"/><Relationship Id="rId4" Type="http://schemas.openxmlformats.org/officeDocument/2006/relationships/image" Target="../media/image38.jpg"/><Relationship Id="rId5" Type="http://schemas.openxmlformats.org/officeDocument/2006/relationships/image" Target="../media/image33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57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9.jpg"/><Relationship Id="rId4" Type="http://schemas.openxmlformats.org/officeDocument/2006/relationships/image" Target="../media/image31.jpg"/><Relationship Id="rId5" Type="http://schemas.openxmlformats.org/officeDocument/2006/relationships/image" Target="../media/image32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6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44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41.jpg"/><Relationship Id="rId4" Type="http://schemas.openxmlformats.org/officeDocument/2006/relationships/image" Target="../media/image42.jpg"/><Relationship Id="rId5" Type="http://schemas.openxmlformats.org/officeDocument/2006/relationships/image" Target="../media/image45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5.jpg"/><Relationship Id="rId4" Type="http://schemas.openxmlformats.org/officeDocument/2006/relationships/image" Target="../media/image37.jpg"/><Relationship Id="rId5" Type="http://schemas.openxmlformats.org/officeDocument/2006/relationships/image" Target="../media/image43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58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49.jpg"/><Relationship Id="rId4" Type="http://schemas.openxmlformats.org/officeDocument/2006/relationships/image" Target="../media/image48.jpg"/><Relationship Id="rId5" Type="http://schemas.openxmlformats.org/officeDocument/2006/relationships/image" Target="../media/image47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hyperlink" Target="https://youtu.be/nPxkHXykisk?feature=shared" TargetMode="External"/><Relationship Id="rId4" Type="http://schemas.openxmlformats.org/officeDocument/2006/relationships/hyperlink" Target="https://www.youtube.com/watch?v=azTSjlhfOlI" TargetMode="External"/><Relationship Id="rId5" Type="http://schemas.openxmlformats.org/officeDocument/2006/relationships/image" Target="../media/image57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5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51.png"/><Relationship Id="rId4" Type="http://schemas.openxmlformats.org/officeDocument/2006/relationships/image" Target="../media/image46.png"/><Relationship Id="rId5" Type="http://schemas.openxmlformats.org/officeDocument/2006/relationships/image" Target="../media/image50.png"/><Relationship Id="rId6" Type="http://schemas.openxmlformats.org/officeDocument/2006/relationships/image" Target="../media/image54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53.png"/><Relationship Id="rId4" Type="http://schemas.openxmlformats.org/officeDocument/2006/relationships/image" Target="../media/image55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52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57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6.jpg"/><Relationship Id="rId4" Type="http://schemas.openxmlformats.org/officeDocument/2006/relationships/image" Target="../media/image4.jpg"/><Relationship Id="rId5" Type="http://schemas.openxmlformats.org/officeDocument/2006/relationships/image" Target="../media/image14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0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2.jpg"/><Relationship Id="rId4" Type="http://schemas.openxmlformats.org/officeDocument/2006/relationships/image" Target="../media/image6.jpg"/><Relationship Id="rId5" Type="http://schemas.openxmlformats.org/officeDocument/2006/relationships/image" Target="../media/image13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6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7.png"/><Relationship Id="rId4" Type="http://schemas.openxmlformats.org/officeDocument/2006/relationships/image" Target="../media/image18.png"/><Relationship Id="rId11" Type="http://schemas.openxmlformats.org/officeDocument/2006/relationships/image" Target="../media/image19.png"/><Relationship Id="rId10" Type="http://schemas.openxmlformats.org/officeDocument/2006/relationships/image" Target="../media/image2.png"/><Relationship Id="rId9" Type="http://schemas.openxmlformats.org/officeDocument/2006/relationships/image" Target="../media/image10.png"/><Relationship Id="rId5" Type="http://schemas.openxmlformats.org/officeDocument/2006/relationships/image" Target="../media/image8.png"/><Relationship Id="rId6" Type="http://schemas.openxmlformats.org/officeDocument/2006/relationships/image" Target="../media/image9.png"/><Relationship Id="rId7" Type="http://schemas.openxmlformats.org/officeDocument/2006/relationships/image" Target="../media/image5.png"/><Relationship Id="rId8" Type="http://schemas.openxmlformats.org/officeDocument/2006/relationships/image" Target="../media/image3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7.jpg"/><Relationship Id="rId4" Type="http://schemas.openxmlformats.org/officeDocument/2006/relationships/image" Target="../media/image34.jpg"/><Relationship Id="rId5" Type="http://schemas.openxmlformats.org/officeDocument/2006/relationships/image" Target="../media/image28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7.png"/><Relationship Id="rId4" Type="http://schemas.openxmlformats.org/officeDocument/2006/relationships/image" Target="../media/image18.png"/><Relationship Id="rId11" Type="http://schemas.openxmlformats.org/officeDocument/2006/relationships/image" Target="../media/image19.png"/><Relationship Id="rId10" Type="http://schemas.openxmlformats.org/officeDocument/2006/relationships/image" Target="../media/image2.png"/><Relationship Id="rId9" Type="http://schemas.openxmlformats.org/officeDocument/2006/relationships/image" Target="../media/image10.png"/><Relationship Id="rId5" Type="http://schemas.openxmlformats.org/officeDocument/2006/relationships/image" Target="../media/image8.png"/><Relationship Id="rId6" Type="http://schemas.openxmlformats.org/officeDocument/2006/relationships/image" Target="../media/image9.png"/><Relationship Id="rId7" Type="http://schemas.openxmlformats.org/officeDocument/2006/relationships/image" Target="../media/image5.png"/><Relationship Id="rId8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706101" y="-108834"/>
            <a:ext cx="13442387" cy="6026996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632848" y="1489922"/>
            <a:ext cx="4523493" cy="392479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10"/>
          <p:cNvSpPr/>
          <p:nvPr/>
        </p:nvSpPr>
        <p:spPr>
          <a:xfrm>
            <a:off x="1524" y="0"/>
            <a:ext cx="12188952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Obsah obrázku text, obloha, silnice, exteriér&#10;&#10;Popis byl vytvořen automaticky" id="167" name="Google Shape;167;p10"/>
          <p:cNvPicPr preferRelativeResize="0"/>
          <p:nvPr/>
        </p:nvPicPr>
        <p:blipFill rotWithShape="1">
          <a:blip r:embed="rId3">
            <a:alphaModFix/>
          </a:blip>
          <a:srcRect b="-1" l="24217" r="4047" t="0"/>
          <a:stretch/>
        </p:blipFill>
        <p:spPr>
          <a:xfrm>
            <a:off x="-1" y="10"/>
            <a:ext cx="7370057" cy="685799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Obsah obrázku text, tráva, exteriér, obloha&#10;&#10;Popis byl vytvořen automaticky" id="168" name="Google Shape;168;p10"/>
          <p:cNvPicPr preferRelativeResize="0"/>
          <p:nvPr/>
        </p:nvPicPr>
        <p:blipFill rotWithShape="1">
          <a:blip r:embed="rId4">
            <a:alphaModFix/>
          </a:blip>
          <a:srcRect b="3392" l="0" r="-3" t="792"/>
          <a:stretch/>
        </p:blipFill>
        <p:spPr>
          <a:xfrm>
            <a:off x="7534656" y="1"/>
            <a:ext cx="4657344" cy="334670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Obsah obrázku tráva, exteriér, obloha, budova&#10;&#10;Popis byl vytvořen automaticky" id="169" name="Google Shape;169;p10"/>
          <p:cNvPicPr preferRelativeResize="0"/>
          <p:nvPr/>
        </p:nvPicPr>
        <p:blipFill rotWithShape="1">
          <a:blip r:embed="rId5">
            <a:alphaModFix/>
          </a:blip>
          <a:srcRect b="-4" l="4447" r="2658" t="0"/>
          <a:stretch/>
        </p:blipFill>
        <p:spPr>
          <a:xfrm>
            <a:off x="7534654" y="3511296"/>
            <a:ext cx="4657346" cy="33467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" name="Google Shape;174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1268960" y="498726"/>
            <a:ext cx="13142674" cy="5860548"/>
          </a:xfrm>
          <a:prstGeom prst="rect">
            <a:avLst/>
          </a:prstGeom>
          <a:noFill/>
          <a:ln>
            <a:noFill/>
          </a:ln>
        </p:spPr>
      </p:pic>
      <p:sp>
        <p:nvSpPr>
          <p:cNvPr id="175" name="Google Shape;175;p11"/>
          <p:cNvSpPr txBox="1"/>
          <p:nvPr>
            <p:ph type="title"/>
          </p:nvPr>
        </p:nvSpPr>
        <p:spPr>
          <a:xfrm>
            <a:off x="431095" y="175323"/>
            <a:ext cx="9896726" cy="180730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4400"/>
              <a:buFont typeface="Calibri"/>
              <a:buNone/>
            </a:pPr>
            <a:r>
              <a:rPr b="1" lang="cs-CZ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STUDIUM V ZAHRANIČÍ</a:t>
            </a:r>
            <a:endParaRPr/>
          </a:p>
        </p:txBody>
      </p:sp>
      <p:sp>
        <p:nvSpPr>
          <p:cNvPr id="176" name="Google Shape;176;p11"/>
          <p:cNvSpPr/>
          <p:nvPr/>
        </p:nvSpPr>
        <p:spPr>
          <a:xfrm>
            <a:off x="-184826" y="1322962"/>
            <a:ext cx="7840494" cy="5535038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7" name="Google Shape;177;p11"/>
          <p:cNvSpPr txBox="1"/>
          <p:nvPr>
            <p:ph idx="1" type="body"/>
          </p:nvPr>
        </p:nvSpPr>
        <p:spPr>
          <a:xfrm>
            <a:off x="494563" y="1712068"/>
            <a:ext cx="7034645" cy="3711426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1800"/>
              <a:buNone/>
            </a:pPr>
            <a:r>
              <a:rPr b="1" lang="cs-CZ" sz="1800" cap="none">
                <a:solidFill>
                  <a:srgbClr val="0070C0"/>
                </a:solidFill>
              </a:rPr>
              <a:t>OLOMOUC MULTIKULTURNÍ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1800"/>
              <a:buChar char="•"/>
            </a:pPr>
            <a:r>
              <a:rPr lang="cs-CZ" sz="1800">
                <a:solidFill>
                  <a:srgbClr val="595959"/>
                </a:solidFill>
              </a:rPr>
              <a:t>cca </a:t>
            </a:r>
            <a:r>
              <a:rPr b="1" lang="cs-CZ" sz="1800">
                <a:solidFill>
                  <a:srgbClr val="0070C0"/>
                </a:solidFill>
              </a:rPr>
              <a:t>2 000 zahraničních studentů </a:t>
            </a:r>
            <a:r>
              <a:rPr lang="cs-CZ" sz="1800">
                <a:solidFill>
                  <a:srgbClr val="595959"/>
                </a:solidFill>
              </a:rPr>
              <a:t>každoročně přijmeme ke studiu </a:t>
            </a:r>
            <a:br>
              <a:rPr lang="cs-CZ" sz="1800">
                <a:solidFill>
                  <a:srgbClr val="595959"/>
                </a:solidFill>
              </a:rPr>
            </a:br>
            <a:r>
              <a:rPr lang="cs-CZ" sz="1800">
                <a:solidFill>
                  <a:srgbClr val="595959"/>
                </a:solidFill>
              </a:rPr>
              <a:t>a naopak cca </a:t>
            </a:r>
            <a:r>
              <a:rPr b="1" lang="cs-CZ" sz="1800">
                <a:solidFill>
                  <a:srgbClr val="0070C0"/>
                </a:solidFill>
              </a:rPr>
              <a:t>2 000 našich do zahraničí vyšleme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1800"/>
              <a:buChar char="•"/>
            </a:pPr>
            <a:r>
              <a:rPr lang="cs-CZ" sz="1800">
                <a:solidFill>
                  <a:srgbClr val="595959"/>
                </a:solidFill>
              </a:rPr>
              <a:t>vyjet můžete v rámci Erasmus+, rozvojových projektů ministerstva školství, programu CEEPUS nebo Merillova programu 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1800"/>
              <a:buChar char="•"/>
            </a:pPr>
            <a:r>
              <a:rPr lang="cs-CZ" sz="1800">
                <a:solidFill>
                  <a:srgbClr val="595959"/>
                </a:solidFill>
              </a:rPr>
              <a:t>máme studenty ze </a:t>
            </a:r>
            <a:r>
              <a:rPr b="1" lang="cs-CZ" sz="1800">
                <a:solidFill>
                  <a:srgbClr val="0070C0"/>
                </a:solidFill>
              </a:rPr>
              <a:t>95 zemí světa (1 700 Slováků)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t/>
            </a:r>
            <a:endParaRPr sz="1800">
              <a:solidFill>
                <a:srgbClr val="595959"/>
              </a:solidFill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70C0"/>
              </a:buClr>
              <a:buSzPts val="1800"/>
              <a:buNone/>
            </a:pPr>
            <a:r>
              <a:rPr b="1" lang="cs-CZ" sz="1800" cap="none">
                <a:solidFill>
                  <a:srgbClr val="0070C0"/>
                </a:solidFill>
              </a:rPr>
              <a:t>ZAHRANIČNÍ STÁŽE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1800"/>
              <a:buChar char="•"/>
            </a:pPr>
            <a:r>
              <a:rPr lang="cs-CZ" sz="1800">
                <a:solidFill>
                  <a:srgbClr val="595959"/>
                </a:solidFill>
              </a:rPr>
              <a:t>pracovní stáž v zahraničí vám zprostředkují naše </a:t>
            </a:r>
            <a:r>
              <a:rPr b="1" lang="cs-CZ" sz="1800">
                <a:solidFill>
                  <a:srgbClr val="0070C0"/>
                </a:solidFill>
              </a:rPr>
              <a:t>studentské organizace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t/>
            </a:r>
            <a:endParaRPr sz="1800">
              <a:solidFill>
                <a:srgbClr val="595959"/>
              </a:solidFill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70C0"/>
              </a:buClr>
              <a:buSzPts val="1800"/>
              <a:buNone/>
            </a:pPr>
            <a:r>
              <a:rPr b="1" lang="cs-CZ" sz="1800" cap="none">
                <a:solidFill>
                  <a:srgbClr val="0070C0"/>
                </a:solidFill>
              </a:rPr>
              <a:t>ŠANCE NA VÝJEZD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70C0"/>
              </a:buClr>
              <a:buSzPts val="1800"/>
              <a:buChar char="•"/>
            </a:pPr>
            <a:r>
              <a:rPr b="1" lang="cs-CZ" sz="1800">
                <a:solidFill>
                  <a:srgbClr val="0070C0"/>
                </a:solidFill>
              </a:rPr>
              <a:t>100% šance </a:t>
            </a:r>
            <a:r>
              <a:rPr lang="cs-CZ" sz="1800">
                <a:solidFill>
                  <a:srgbClr val="595959"/>
                </a:solidFill>
              </a:rPr>
              <a:t>– nabídka studijních pobytů převyšuje poptávku</a:t>
            </a:r>
            <a:endParaRPr sz="1800">
              <a:solidFill>
                <a:srgbClr val="757070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12"/>
          <p:cNvSpPr/>
          <p:nvPr/>
        </p:nvSpPr>
        <p:spPr>
          <a:xfrm>
            <a:off x="1524" y="0"/>
            <a:ext cx="12188952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Obsah obrázku budova, kolonáda&#10;&#10;Popis byl vytvořen automaticky" id="183" name="Google Shape;183;p12"/>
          <p:cNvPicPr preferRelativeResize="0"/>
          <p:nvPr/>
        </p:nvPicPr>
        <p:blipFill rotWithShape="1">
          <a:blip r:embed="rId3">
            <a:alphaModFix/>
          </a:blip>
          <a:srcRect b="-1" l="28266" r="-1" t="0"/>
          <a:stretch/>
        </p:blipFill>
        <p:spPr>
          <a:xfrm>
            <a:off x="-1" y="10"/>
            <a:ext cx="7370057" cy="685799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Obsah obrázku interiér, strop, osoba, lidé&#10;&#10;Popis byl vytvořen automaticky" id="184" name="Google Shape;184;p12"/>
          <p:cNvPicPr preferRelativeResize="0"/>
          <p:nvPr/>
        </p:nvPicPr>
        <p:blipFill rotWithShape="1">
          <a:blip r:embed="rId4">
            <a:alphaModFix/>
          </a:blip>
          <a:srcRect b="-4" l="0" r="7105" t="0"/>
          <a:stretch/>
        </p:blipFill>
        <p:spPr>
          <a:xfrm>
            <a:off x="7534656" y="1"/>
            <a:ext cx="4657344" cy="334670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Obsah obrázku text, obloha, silnice, exteriér&#10;&#10;Popis byl vytvořen automaticky" id="185" name="Google Shape;185;p12"/>
          <p:cNvPicPr preferRelativeResize="0"/>
          <p:nvPr/>
        </p:nvPicPr>
        <p:blipFill rotWithShape="1">
          <a:blip r:embed="rId5">
            <a:alphaModFix/>
          </a:blip>
          <a:srcRect b="-4" l="0" r="7105" t="0"/>
          <a:stretch/>
        </p:blipFill>
        <p:spPr>
          <a:xfrm>
            <a:off x="7534654" y="3511296"/>
            <a:ext cx="4657346" cy="33467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13"/>
          <p:cNvSpPr txBox="1"/>
          <p:nvPr>
            <p:ph type="title"/>
          </p:nvPr>
        </p:nvSpPr>
        <p:spPr>
          <a:xfrm>
            <a:off x="431095" y="175323"/>
            <a:ext cx="9896726" cy="180730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4400"/>
              <a:buFont typeface="Calibri"/>
              <a:buNone/>
            </a:pPr>
            <a:r>
              <a:rPr b="1" lang="cs-CZ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E-UNIVERZITA</a:t>
            </a:r>
            <a:endParaRPr/>
          </a:p>
        </p:txBody>
      </p:sp>
      <p:sp>
        <p:nvSpPr>
          <p:cNvPr id="191" name="Google Shape;191;p13"/>
          <p:cNvSpPr txBox="1"/>
          <p:nvPr>
            <p:ph idx="1" type="body"/>
          </p:nvPr>
        </p:nvSpPr>
        <p:spPr>
          <a:xfrm>
            <a:off x="494563" y="1712068"/>
            <a:ext cx="7034645" cy="3711426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1800"/>
              <a:buNone/>
            </a:pPr>
            <a:r>
              <a:rPr b="1" lang="cs-CZ" sz="1800" cap="none">
                <a:solidFill>
                  <a:srgbClr val="0070C0"/>
                </a:solidFill>
              </a:rPr>
              <a:t>MOBILNÍ APLIKACE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1800"/>
              <a:buChar char="•"/>
            </a:pPr>
            <a:r>
              <a:rPr lang="cs-CZ" sz="1800">
                <a:solidFill>
                  <a:srgbClr val="595959"/>
                </a:solidFill>
              </a:rPr>
              <a:t>nejlepší mobilní appky pro zájemce o studium i pro studenty</a:t>
            </a:r>
            <a:br>
              <a:rPr lang="cs-CZ" sz="1800">
                <a:solidFill>
                  <a:srgbClr val="595959"/>
                </a:solidFill>
              </a:rPr>
            </a:br>
            <a:endParaRPr sz="1800">
              <a:solidFill>
                <a:srgbClr val="595959"/>
              </a:solidFill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70C0"/>
              </a:buClr>
              <a:buSzPts val="1800"/>
              <a:buNone/>
            </a:pPr>
            <a:r>
              <a:rPr b="1" lang="cs-CZ" sz="1800" cap="none">
                <a:solidFill>
                  <a:srgbClr val="0070C0"/>
                </a:solidFill>
              </a:rPr>
              <a:t>VÝHODY PRO STUDENTY I ABSOLVENTY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1800"/>
              <a:buChar char="•"/>
            </a:pPr>
            <a:r>
              <a:rPr lang="cs-CZ" sz="1800">
                <a:solidFill>
                  <a:srgbClr val="595959"/>
                </a:solidFill>
              </a:rPr>
              <a:t>benefity čerpáte na </a:t>
            </a:r>
            <a:r>
              <a:rPr b="1" lang="cs-CZ" sz="1800">
                <a:solidFill>
                  <a:srgbClr val="0070C0"/>
                </a:solidFill>
              </a:rPr>
              <a:t>ISIC / identifikační kartu </a:t>
            </a:r>
            <a:r>
              <a:rPr lang="cs-CZ" sz="1800">
                <a:solidFill>
                  <a:srgbClr val="595959"/>
                </a:solidFill>
              </a:rPr>
              <a:t>i na </a:t>
            </a:r>
            <a:r>
              <a:rPr b="1" lang="cs-CZ" sz="1800">
                <a:solidFill>
                  <a:srgbClr val="0070C0"/>
                </a:solidFill>
              </a:rPr>
              <a:t>Kartu absolventa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1800"/>
              <a:buChar char="•"/>
            </a:pPr>
            <a:r>
              <a:rPr lang="cs-CZ" sz="1800">
                <a:solidFill>
                  <a:srgbClr val="595959"/>
                </a:solidFill>
              </a:rPr>
              <a:t>ISICem platíte v menze, v knihovně i v bufetech</a:t>
            </a:r>
            <a:endParaRPr sz="1800">
              <a:solidFill>
                <a:srgbClr val="0070C0"/>
              </a:solidFill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t/>
            </a:r>
            <a:endParaRPr sz="1800">
              <a:solidFill>
                <a:srgbClr val="595959"/>
              </a:solidFill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70C0"/>
              </a:buClr>
              <a:buSzPts val="1800"/>
              <a:buNone/>
            </a:pPr>
            <a:r>
              <a:rPr b="1" lang="cs-CZ" sz="1800" cap="none">
                <a:solidFill>
                  <a:srgbClr val="0070C0"/>
                </a:solidFill>
              </a:rPr>
              <a:t>ULOŽIŠTĚ I MS OFFICE ZDARMA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1800"/>
              <a:buChar char="•"/>
            </a:pPr>
            <a:r>
              <a:rPr lang="cs-CZ" sz="1800">
                <a:solidFill>
                  <a:srgbClr val="595959"/>
                </a:solidFill>
              </a:rPr>
              <a:t>zdarma od nás máte </a:t>
            </a:r>
            <a:r>
              <a:rPr b="1" lang="cs-CZ" sz="1800">
                <a:solidFill>
                  <a:srgbClr val="0070C0"/>
                </a:solidFill>
              </a:rPr>
              <a:t>MS Office</a:t>
            </a:r>
            <a:r>
              <a:rPr lang="cs-CZ" sz="1800">
                <a:solidFill>
                  <a:srgbClr val="595959"/>
                </a:solidFill>
              </a:rPr>
              <a:t>, vlastní e-mail a </a:t>
            </a:r>
            <a:r>
              <a:rPr b="1" lang="cs-CZ" sz="1800">
                <a:solidFill>
                  <a:srgbClr val="0070C0"/>
                </a:solidFill>
              </a:rPr>
              <a:t>uložiště 1 TB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t/>
            </a:r>
            <a:endParaRPr sz="1800">
              <a:solidFill>
                <a:srgbClr val="595959"/>
              </a:solidFill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70C0"/>
              </a:buClr>
              <a:buSzPts val="1800"/>
              <a:buNone/>
            </a:pPr>
            <a:r>
              <a:rPr b="1" lang="cs-CZ" sz="1800" cap="none">
                <a:solidFill>
                  <a:srgbClr val="0070C0"/>
                </a:solidFill>
              </a:rPr>
              <a:t>DATABÁZE A POČÍTAČE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1800"/>
              <a:buChar char="•"/>
            </a:pPr>
            <a:r>
              <a:rPr lang="cs-CZ" sz="1800">
                <a:solidFill>
                  <a:srgbClr val="595959"/>
                </a:solidFill>
              </a:rPr>
              <a:t>k dispozici máte počítačové studovny (</a:t>
            </a:r>
            <a:r>
              <a:rPr b="1" lang="cs-CZ" sz="1800">
                <a:solidFill>
                  <a:srgbClr val="0070C0"/>
                </a:solidFill>
              </a:rPr>
              <a:t>1 000 počítačů</a:t>
            </a:r>
            <a:r>
              <a:rPr lang="cs-CZ" sz="1800">
                <a:solidFill>
                  <a:srgbClr val="595959"/>
                </a:solidFill>
              </a:rPr>
              <a:t>) </a:t>
            </a:r>
            <a:br>
              <a:rPr lang="cs-CZ" sz="1800">
                <a:solidFill>
                  <a:srgbClr val="595959"/>
                </a:solidFill>
              </a:rPr>
            </a:br>
            <a:r>
              <a:rPr lang="cs-CZ" sz="1800">
                <a:solidFill>
                  <a:srgbClr val="595959"/>
                </a:solidFill>
              </a:rPr>
              <a:t>i </a:t>
            </a:r>
            <a:r>
              <a:rPr b="1" lang="cs-CZ" sz="1800">
                <a:solidFill>
                  <a:srgbClr val="0070C0"/>
                </a:solidFill>
              </a:rPr>
              <a:t>300+ elektronických vědeckých databází</a:t>
            </a:r>
            <a:endParaRPr b="1" sz="1800" cap="none">
              <a:solidFill>
                <a:srgbClr val="0070C0"/>
              </a:solidFill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t/>
            </a:r>
            <a:endParaRPr b="1" sz="1800" cap="none">
              <a:solidFill>
                <a:srgbClr val="0070C0"/>
              </a:solidFill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t/>
            </a:r>
            <a:endParaRPr sz="1800">
              <a:solidFill>
                <a:srgbClr val="595959"/>
              </a:solidFill>
            </a:endParaRPr>
          </a:p>
        </p:txBody>
      </p:sp>
      <p:pic>
        <p:nvPicPr>
          <p:cNvPr descr="Obsah obrázku strom, rostlina, tmavé&#10;&#10;Popis byl vytvořen automaticky" id="192" name="Google Shape;192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337321" y="1356138"/>
            <a:ext cx="4932304" cy="49323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14"/>
          <p:cNvSpPr txBox="1"/>
          <p:nvPr>
            <p:ph type="title"/>
          </p:nvPr>
        </p:nvSpPr>
        <p:spPr>
          <a:xfrm>
            <a:off x="431095" y="175323"/>
            <a:ext cx="9896726" cy="180730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4400"/>
              <a:buFont typeface="Calibri"/>
              <a:buNone/>
            </a:pPr>
            <a:r>
              <a:rPr b="1" lang="cs-CZ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KOLEJE A MENZY</a:t>
            </a:r>
            <a:endParaRPr/>
          </a:p>
        </p:txBody>
      </p:sp>
      <p:sp>
        <p:nvSpPr>
          <p:cNvPr id="198" name="Google Shape;198;p14"/>
          <p:cNvSpPr txBox="1"/>
          <p:nvPr>
            <p:ph idx="1" type="body"/>
          </p:nvPr>
        </p:nvSpPr>
        <p:spPr>
          <a:xfrm>
            <a:off x="494563" y="1712068"/>
            <a:ext cx="7034645" cy="3711426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1800"/>
              <a:buNone/>
            </a:pPr>
            <a:r>
              <a:rPr b="1" lang="cs-CZ" sz="1800" cap="none">
                <a:solidFill>
                  <a:srgbClr val="0070C0"/>
                </a:solidFill>
              </a:rPr>
              <a:t>MÍT KDE JÍST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1800"/>
              <a:buChar char="•"/>
            </a:pPr>
            <a:r>
              <a:rPr lang="cs-CZ" sz="1800">
                <a:solidFill>
                  <a:srgbClr val="595959"/>
                </a:solidFill>
              </a:rPr>
              <a:t>máme moderní menzy i vlastní síť bufetů </a:t>
            </a:r>
            <a:r>
              <a:rPr b="1" lang="cs-CZ" sz="1800">
                <a:solidFill>
                  <a:srgbClr val="0070C0"/>
                </a:solidFill>
              </a:rPr>
              <a:t>FreshUP</a:t>
            </a:r>
            <a:endParaRPr b="1" sz="1800">
              <a:solidFill>
                <a:srgbClr val="0070C0"/>
              </a:solidFill>
            </a:endParaRPr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1800"/>
              <a:buChar char="•"/>
            </a:pPr>
            <a:r>
              <a:rPr lang="cs-CZ" sz="1800">
                <a:solidFill>
                  <a:srgbClr val="595959"/>
                </a:solidFill>
              </a:rPr>
              <a:t>hlavní jídlo od </a:t>
            </a:r>
            <a:r>
              <a:rPr b="1" lang="cs-CZ" sz="1800">
                <a:solidFill>
                  <a:srgbClr val="0070C0"/>
                </a:solidFill>
              </a:rPr>
              <a:t>8</a:t>
            </a:r>
            <a:r>
              <a:rPr b="1" lang="cs-CZ" sz="1800">
                <a:solidFill>
                  <a:srgbClr val="0070C0"/>
                </a:solidFill>
              </a:rPr>
              <a:t>0 Kč </a:t>
            </a:r>
            <a:r>
              <a:rPr lang="cs-CZ" sz="1800">
                <a:solidFill>
                  <a:srgbClr val="595959"/>
                </a:solidFill>
              </a:rPr>
              <a:t>(vč. bezlepkových nebo vegetariánských)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1800"/>
              <a:buChar char="•"/>
            </a:pPr>
            <a:r>
              <a:rPr lang="cs-CZ" sz="1800">
                <a:solidFill>
                  <a:srgbClr val="595959"/>
                </a:solidFill>
              </a:rPr>
              <a:t>přes </a:t>
            </a:r>
            <a:r>
              <a:rPr b="1" lang="cs-CZ" sz="1800">
                <a:solidFill>
                  <a:srgbClr val="0070C0"/>
                </a:solidFill>
              </a:rPr>
              <a:t>600 000 vydaných jídel </a:t>
            </a:r>
            <a:r>
              <a:rPr lang="cs-CZ" sz="1800">
                <a:solidFill>
                  <a:srgbClr val="595959"/>
                </a:solidFill>
              </a:rPr>
              <a:t>ročně</a:t>
            </a:r>
            <a:br>
              <a:rPr lang="cs-CZ" sz="1800">
                <a:solidFill>
                  <a:srgbClr val="595959"/>
                </a:solidFill>
              </a:rPr>
            </a:br>
            <a:endParaRPr sz="1800">
              <a:solidFill>
                <a:srgbClr val="595959"/>
              </a:solidFill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70C0"/>
              </a:buClr>
              <a:buSzPts val="1800"/>
              <a:buNone/>
            </a:pPr>
            <a:r>
              <a:rPr b="1" lang="cs-CZ" sz="1800" cap="none">
                <a:solidFill>
                  <a:srgbClr val="0070C0"/>
                </a:solidFill>
              </a:rPr>
              <a:t>MÍT KDE SPÁT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1800"/>
              <a:buChar char="•"/>
            </a:pPr>
            <a:r>
              <a:rPr lang="cs-CZ" sz="1800">
                <a:solidFill>
                  <a:srgbClr val="595959"/>
                </a:solidFill>
              </a:rPr>
              <a:t>nabízíme </a:t>
            </a:r>
            <a:r>
              <a:rPr b="1" lang="cs-CZ" sz="1800">
                <a:solidFill>
                  <a:srgbClr val="0070C0"/>
                </a:solidFill>
              </a:rPr>
              <a:t>4 800 lůžek </a:t>
            </a:r>
            <a:r>
              <a:rPr lang="cs-CZ" sz="1800">
                <a:solidFill>
                  <a:srgbClr val="595959"/>
                </a:solidFill>
              </a:rPr>
              <a:t>na moderních kolejích od </a:t>
            </a:r>
            <a:r>
              <a:rPr b="1" lang="cs-CZ" sz="1800">
                <a:solidFill>
                  <a:srgbClr val="0070C0"/>
                </a:solidFill>
              </a:rPr>
              <a:t>2 400 </a:t>
            </a:r>
            <a:r>
              <a:rPr lang="cs-CZ" sz="1800">
                <a:solidFill>
                  <a:srgbClr val="595959"/>
                </a:solidFill>
              </a:rPr>
              <a:t>do</a:t>
            </a:r>
            <a:r>
              <a:rPr b="1" lang="cs-CZ" sz="1800">
                <a:solidFill>
                  <a:srgbClr val="0070C0"/>
                </a:solidFill>
              </a:rPr>
              <a:t> 4 500 Kč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1800"/>
              <a:buChar char="•"/>
            </a:pPr>
            <a:r>
              <a:rPr lang="cs-CZ" sz="1800">
                <a:solidFill>
                  <a:srgbClr val="595959"/>
                </a:solidFill>
              </a:rPr>
              <a:t>na kolejích najdete studovny, zubaře, komunitní zahradu, </a:t>
            </a:r>
            <a:br>
              <a:rPr lang="cs-CZ" sz="1800">
                <a:solidFill>
                  <a:srgbClr val="595959"/>
                </a:solidFill>
              </a:rPr>
            </a:br>
            <a:r>
              <a:rPr lang="cs-CZ" sz="1800">
                <a:solidFill>
                  <a:srgbClr val="595959"/>
                </a:solidFill>
              </a:rPr>
              <a:t>kadeřnice, kluby nebo zkušebny a tělocvičny či FreeShop</a:t>
            </a:r>
            <a:endParaRPr sz="1800">
              <a:solidFill>
                <a:srgbClr val="0070C0"/>
              </a:solidFill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t/>
            </a:r>
            <a:endParaRPr sz="1800">
              <a:solidFill>
                <a:srgbClr val="595959"/>
              </a:solidFill>
            </a:endParaRPr>
          </a:p>
        </p:txBody>
      </p:sp>
      <p:pic>
        <p:nvPicPr>
          <p:cNvPr descr="Obsah obrázku doprava&#10;&#10;Popis byl vytvořen automaticky" id="199" name="Google Shape;199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910442" y="875949"/>
            <a:ext cx="5106101" cy="51061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15"/>
          <p:cNvSpPr/>
          <p:nvPr/>
        </p:nvSpPr>
        <p:spPr>
          <a:xfrm>
            <a:off x="1524" y="0"/>
            <a:ext cx="12188952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Obsah obrázku exteriér, strom, obloha, obytný dům&#10;&#10;Popis byl vytvořen automaticky" id="205" name="Google Shape;205;p15"/>
          <p:cNvPicPr preferRelativeResize="0"/>
          <p:nvPr/>
        </p:nvPicPr>
        <p:blipFill rotWithShape="1">
          <a:blip r:embed="rId3">
            <a:alphaModFix/>
          </a:blip>
          <a:srcRect b="-1" l="18185" r="10079" t="0"/>
          <a:stretch/>
        </p:blipFill>
        <p:spPr>
          <a:xfrm>
            <a:off x="-1" y="10"/>
            <a:ext cx="7370057" cy="685799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Obsah obrázku obloha, voda, řeka, příroda&#10;&#10;Popis byl vytvořen automaticky" id="206" name="Google Shape;206;p15"/>
          <p:cNvPicPr preferRelativeResize="0"/>
          <p:nvPr/>
        </p:nvPicPr>
        <p:blipFill rotWithShape="1">
          <a:blip r:embed="rId4">
            <a:alphaModFix/>
          </a:blip>
          <a:srcRect b="-4" l="7110" r="-4" t="0"/>
          <a:stretch/>
        </p:blipFill>
        <p:spPr>
          <a:xfrm>
            <a:off x="7534656" y="1"/>
            <a:ext cx="4657344" cy="334670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Obsah obrázku interiér, patro, zeď, strop&#10;&#10;Popis byl vytvořen automaticky" id="207" name="Google Shape;207;p15"/>
          <p:cNvPicPr preferRelativeResize="0"/>
          <p:nvPr/>
        </p:nvPicPr>
        <p:blipFill rotWithShape="1">
          <a:blip r:embed="rId5">
            <a:alphaModFix/>
          </a:blip>
          <a:srcRect b="-4" l="0" r="7105" t="0"/>
          <a:stretch/>
        </p:blipFill>
        <p:spPr>
          <a:xfrm>
            <a:off x="7534654" y="3511296"/>
            <a:ext cx="4657346" cy="33467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16"/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Obsah obrázku strop, interiér&#10;&#10;Popis byl vytvořen automaticky" id="213" name="Google Shape;213;p16"/>
          <p:cNvPicPr preferRelativeResize="0"/>
          <p:nvPr/>
        </p:nvPicPr>
        <p:blipFill rotWithShape="1">
          <a:blip r:embed="rId3">
            <a:alphaModFix/>
          </a:blip>
          <a:srcRect b="2" l="6899" r="10510" t="0"/>
          <a:stretch/>
        </p:blipFill>
        <p:spPr>
          <a:xfrm>
            <a:off x="8452968" y="3681465"/>
            <a:ext cx="3747932" cy="3176541"/>
          </a:xfrm>
          <a:custGeom>
            <a:rect b="b" l="l" r="r" t="t"/>
            <a:pathLst>
              <a:path extrusionOk="0" h="3176541" w="3747932">
                <a:moveTo>
                  <a:pt x="3239865" y="21"/>
                </a:moveTo>
                <a:cubicBezTo>
                  <a:pt x="3261821" y="112"/>
                  <a:pt x="3278837" y="498"/>
                  <a:pt x="3290337" y="938"/>
                </a:cubicBezTo>
                <a:cubicBezTo>
                  <a:pt x="3401766" y="5376"/>
                  <a:pt x="3510165" y="23128"/>
                  <a:pt x="3616543" y="49449"/>
                </a:cubicBezTo>
                <a:lnTo>
                  <a:pt x="3747932" y="87091"/>
                </a:lnTo>
                <a:lnTo>
                  <a:pt x="3747932" y="3176541"/>
                </a:lnTo>
                <a:lnTo>
                  <a:pt x="401358" y="3176541"/>
                </a:lnTo>
                <a:lnTo>
                  <a:pt x="398780" y="3136258"/>
                </a:lnTo>
                <a:cubicBezTo>
                  <a:pt x="400956" y="3079023"/>
                  <a:pt x="437945" y="3052703"/>
                  <a:pt x="483325" y="3030665"/>
                </a:cubicBezTo>
                <a:cubicBezTo>
                  <a:pt x="498866" y="3023015"/>
                  <a:pt x="520932" y="3023320"/>
                  <a:pt x="526840" y="2999447"/>
                </a:cubicBezTo>
                <a:cubicBezTo>
                  <a:pt x="501352" y="2976798"/>
                  <a:pt x="470270" y="2995161"/>
                  <a:pt x="442916" y="2988735"/>
                </a:cubicBezTo>
                <a:cubicBezTo>
                  <a:pt x="420228" y="2983533"/>
                  <a:pt x="382618" y="2986286"/>
                  <a:pt x="413701" y="2944662"/>
                </a:cubicBezTo>
                <a:cubicBezTo>
                  <a:pt x="422716" y="2932726"/>
                  <a:pt x="412147" y="2923542"/>
                  <a:pt x="400645" y="2922625"/>
                </a:cubicBezTo>
                <a:cubicBezTo>
                  <a:pt x="308644" y="2913137"/>
                  <a:pt x="350915" y="2828968"/>
                  <a:pt x="321386" y="2784590"/>
                </a:cubicBezTo>
                <a:cubicBezTo>
                  <a:pt x="313307" y="2772348"/>
                  <a:pt x="322010" y="2751230"/>
                  <a:pt x="334753" y="2746027"/>
                </a:cubicBezTo>
                <a:cubicBezTo>
                  <a:pt x="416187" y="2711746"/>
                  <a:pt x="427377" y="2630027"/>
                  <a:pt x="466852" y="2559632"/>
                </a:cubicBezTo>
                <a:cubicBezTo>
                  <a:pt x="423957" y="2531782"/>
                  <a:pt x="372673" y="2525661"/>
                  <a:pt x="326361" y="2507602"/>
                </a:cubicBezTo>
                <a:cubicBezTo>
                  <a:pt x="278183" y="2488626"/>
                  <a:pt x="278183" y="2474547"/>
                  <a:pt x="317968" y="2419457"/>
                </a:cubicBezTo>
                <a:cubicBezTo>
                  <a:pt x="214465" y="2407519"/>
                  <a:pt x="214465" y="2407519"/>
                  <a:pt x="246479" y="2320903"/>
                </a:cubicBezTo>
                <a:cubicBezTo>
                  <a:pt x="159758" y="2312945"/>
                  <a:pt x="102570" y="2271933"/>
                  <a:pt x="89205" y="2182255"/>
                </a:cubicBezTo>
                <a:cubicBezTo>
                  <a:pt x="82677" y="2138795"/>
                  <a:pt x="43514" y="2118290"/>
                  <a:pt x="0" y="2089213"/>
                </a:cubicBezTo>
                <a:cubicBezTo>
                  <a:pt x="54081" y="2061053"/>
                  <a:pt x="90759" y="2002290"/>
                  <a:pt x="153855" y="2064423"/>
                </a:cubicBezTo>
                <a:cubicBezTo>
                  <a:pt x="176855" y="2087070"/>
                  <a:pt x="174683" y="2058300"/>
                  <a:pt x="177788" y="2050037"/>
                </a:cubicBezTo>
                <a:cubicBezTo>
                  <a:pt x="185247" y="2029838"/>
                  <a:pt x="169707" y="2016369"/>
                  <a:pt x="159450" y="2001067"/>
                </a:cubicBezTo>
                <a:cubicBezTo>
                  <a:pt x="149504" y="1985763"/>
                  <a:pt x="137691" y="1969543"/>
                  <a:pt x="134895" y="1952400"/>
                </a:cubicBezTo>
                <a:cubicBezTo>
                  <a:pt x="133031" y="1940465"/>
                  <a:pt x="142044" y="1923021"/>
                  <a:pt x="151990" y="1914144"/>
                </a:cubicBezTo>
                <a:cubicBezTo>
                  <a:pt x="204209" y="1867316"/>
                  <a:pt x="173127" y="1762030"/>
                  <a:pt x="271969" y="1748562"/>
                </a:cubicBezTo>
                <a:cubicBezTo>
                  <a:pt x="316415" y="1742443"/>
                  <a:pt x="337860" y="1703878"/>
                  <a:pt x="370497" y="1682760"/>
                </a:cubicBezTo>
                <a:cubicBezTo>
                  <a:pt x="483946" y="1608999"/>
                  <a:pt x="559787" y="1514119"/>
                  <a:pt x="594908" y="1383735"/>
                </a:cubicBezTo>
                <a:cubicBezTo>
                  <a:pt x="604543" y="1347620"/>
                  <a:pt x="641532" y="1318542"/>
                  <a:pt x="665465" y="1286713"/>
                </a:cubicBezTo>
                <a:cubicBezTo>
                  <a:pt x="653963" y="1263452"/>
                  <a:pt x="591178" y="1313647"/>
                  <a:pt x="613246" y="1252435"/>
                </a:cubicBezTo>
                <a:cubicBezTo>
                  <a:pt x="630030" y="1206524"/>
                  <a:pt x="672925" y="1178060"/>
                  <a:pt x="713332" y="1150820"/>
                </a:cubicBezTo>
                <a:cubicBezTo>
                  <a:pt x="759333" y="1119908"/>
                  <a:pt x="810307" y="1095117"/>
                  <a:pt x="831133" y="1037883"/>
                </a:cubicBezTo>
                <a:cubicBezTo>
                  <a:pt x="835485" y="1025640"/>
                  <a:pt x="849470" y="1012785"/>
                  <a:pt x="861903" y="1007887"/>
                </a:cubicBezTo>
                <a:cubicBezTo>
                  <a:pt x="1469751" y="63584"/>
                  <a:pt x="2910527" y="-1353"/>
                  <a:pt x="3239865" y="21"/>
                </a:cubicBezTo>
                <a:close/>
              </a:path>
            </a:pathLst>
          </a:custGeom>
          <a:noFill/>
          <a:ln>
            <a:noFill/>
          </a:ln>
        </p:spPr>
      </p:pic>
      <p:pic>
        <p:nvPicPr>
          <p:cNvPr descr="Obsah obrázku interiér, patro, zeď, místnost&#10;&#10;Popis byl vytvořen automaticky" id="214" name="Google Shape;214;p16"/>
          <p:cNvPicPr preferRelativeResize="0"/>
          <p:nvPr/>
        </p:nvPicPr>
        <p:blipFill rotWithShape="1">
          <a:blip r:embed="rId4">
            <a:alphaModFix/>
          </a:blip>
          <a:srcRect b="2" l="14603" r="18992" t="0"/>
          <a:stretch/>
        </p:blipFill>
        <p:spPr>
          <a:xfrm>
            <a:off x="5398276" y="2457970"/>
            <a:ext cx="3458367" cy="3476265"/>
          </a:xfrm>
          <a:custGeom>
            <a:rect b="b" l="l" r="r" t="t"/>
            <a:pathLst>
              <a:path extrusionOk="0" h="3476265" w="3458367">
                <a:moveTo>
                  <a:pt x="549716" y="15"/>
                </a:moveTo>
                <a:cubicBezTo>
                  <a:pt x="557611" y="271"/>
                  <a:pt x="565778" y="3856"/>
                  <a:pt x="573176" y="4995"/>
                </a:cubicBezTo>
                <a:cubicBezTo>
                  <a:pt x="736504" y="30493"/>
                  <a:pt x="899830" y="58040"/>
                  <a:pt x="1063336" y="82398"/>
                </a:cubicBezTo>
                <a:cubicBezTo>
                  <a:pt x="1216195" y="105163"/>
                  <a:pt x="1370136" y="110398"/>
                  <a:pt x="1523717" y="122237"/>
                </a:cubicBezTo>
                <a:cubicBezTo>
                  <a:pt x="1709602" y="136580"/>
                  <a:pt x="1895127" y="156841"/>
                  <a:pt x="2079929" y="188711"/>
                </a:cubicBezTo>
                <a:cubicBezTo>
                  <a:pt x="2208244" y="211023"/>
                  <a:pt x="2337823" y="226502"/>
                  <a:pt x="2467943" y="208745"/>
                </a:cubicBezTo>
                <a:cubicBezTo>
                  <a:pt x="2474439" y="207834"/>
                  <a:pt x="2481839" y="204876"/>
                  <a:pt x="2487253" y="207834"/>
                </a:cubicBezTo>
                <a:cubicBezTo>
                  <a:pt x="2550419" y="241073"/>
                  <a:pt x="2619357" y="217168"/>
                  <a:pt x="2684869" y="238113"/>
                </a:cubicBezTo>
                <a:cubicBezTo>
                  <a:pt x="2668085" y="318930"/>
                  <a:pt x="2596077" y="312327"/>
                  <a:pt x="2555471" y="368331"/>
                </a:cubicBezTo>
                <a:cubicBezTo>
                  <a:pt x="2621704" y="390639"/>
                  <a:pt x="2681259" y="413178"/>
                  <a:pt x="2741717" y="430023"/>
                </a:cubicBezTo>
                <a:cubicBezTo>
                  <a:pt x="2805785" y="447780"/>
                  <a:pt x="2860106" y="495816"/>
                  <a:pt x="2922728" y="517216"/>
                </a:cubicBezTo>
                <a:cubicBezTo>
                  <a:pt x="2936085" y="521769"/>
                  <a:pt x="2952146" y="537704"/>
                  <a:pt x="2956838" y="553184"/>
                </a:cubicBezTo>
                <a:cubicBezTo>
                  <a:pt x="2971997" y="603269"/>
                  <a:pt x="3274647" y="743732"/>
                  <a:pt x="3238914" y="788350"/>
                </a:cubicBezTo>
                <a:cubicBezTo>
                  <a:pt x="3224116" y="806791"/>
                  <a:pt x="3204986" y="819994"/>
                  <a:pt x="3184953" y="838207"/>
                </a:cubicBezTo>
                <a:cubicBezTo>
                  <a:pt x="3215093" y="872582"/>
                  <a:pt x="3249020" y="887608"/>
                  <a:pt x="3285115" y="897852"/>
                </a:cubicBezTo>
                <a:cubicBezTo>
                  <a:pt x="3295944" y="901039"/>
                  <a:pt x="3306591" y="907413"/>
                  <a:pt x="3307674" y="922894"/>
                </a:cubicBezTo>
                <a:cubicBezTo>
                  <a:pt x="3308757" y="939056"/>
                  <a:pt x="3297748" y="945429"/>
                  <a:pt x="3288544" y="952944"/>
                </a:cubicBezTo>
                <a:cubicBezTo>
                  <a:pt x="3275731" y="963415"/>
                  <a:pt x="3263278" y="972523"/>
                  <a:pt x="3247036" y="973888"/>
                </a:cubicBezTo>
                <a:cubicBezTo>
                  <a:pt x="3220325" y="975937"/>
                  <a:pt x="3207513" y="1005076"/>
                  <a:pt x="3191993" y="1026930"/>
                </a:cubicBezTo>
                <a:cubicBezTo>
                  <a:pt x="3183330" y="1039224"/>
                  <a:pt x="3178998" y="1064037"/>
                  <a:pt x="3194157" y="1068363"/>
                </a:cubicBezTo>
                <a:cubicBezTo>
                  <a:pt x="3230613" y="1078837"/>
                  <a:pt x="3227725" y="1109114"/>
                  <a:pt x="3226824" y="1143489"/>
                </a:cubicBezTo>
                <a:cubicBezTo>
                  <a:pt x="3225560" y="1186061"/>
                  <a:pt x="3204083" y="1205638"/>
                  <a:pt x="3177734" y="1222030"/>
                </a:cubicBezTo>
                <a:cubicBezTo>
                  <a:pt x="3168711" y="1227720"/>
                  <a:pt x="3155898" y="1227493"/>
                  <a:pt x="3152469" y="1245250"/>
                </a:cubicBezTo>
                <a:cubicBezTo>
                  <a:pt x="3167267" y="1262097"/>
                  <a:pt x="3185314" y="1248439"/>
                  <a:pt x="3201197" y="1253218"/>
                </a:cubicBezTo>
                <a:cubicBezTo>
                  <a:pt x="3214370" y="1257088"/>
                  <a:pt x="3236208" y="1255040"/>
                  <a:pt x="3218160" y="1286000"/>
                </a:cubicBezTo>
                <a:cubicBezTo>
                  <a:pt x="3212926" y="1294878"/>
                  <a:pt x="3219062" y="1301709"/>
                  <a:pt x="3225741" y="1302392"/>
                </a:cubicBezTo>
                <a:cubicBezTo>
                  <a:pt x="3279159" y="1309449"/>
                  <a:pt x="3254615" y="1372054"/>
                  <a:pt x="3271761" y="1405063"/>
                </a:cubicBezTo>
                <a:cubicBezTo>
                  <a:pt x="3276452" y="1414169"/>
                  <a:pt x="3271399" y="1429877"/>
                  <a:pt x="3263999" y="1433747"/>
                </a:cubicBezTo>
                <a:cubicBezTo>
                  <a:pt x="3216716" y="1459245"/>
                  <a:pt x="3210220" y="1520028"/>
                  <a:pt x="3187299" y="1572389"/>
                </a:cubicBezTo>
                <a:cubicBezTo>
                  <a:pt x="3212205" y="1593104"/>
                  <a:pt x="3241982" y="1597657"/>
                  <a:pt x="3268872" y="1611089"/>
                </a:cubicBezTo>
                <a:cubicBezTo>
                  <a:pt x="3296846" y="1625204"/>
                  <a:pt x="3296846" y="1635676"/>
                  <a:pt x="3273746" y="1676653"/>
                </a:cubicBezTo>
                <a:cubicBezTo>
                  <a:pt x="3333842" y="1685532"/>
                  <a:pt x="3333842" y="1685532"/>
                  <a:pt x="3315254" y="1749957"/>
                </a:cubicBezTo>
                <a:cubicBezTo>
                  <a:pt x="3365607" y="1755877"/>
                  <a:pt x="3398812" y="1786382"/>
                  <a:pt x="3406572" y="1853085"/>
                </a:cubicBezTo>
                <a:cubicBezTo>
                  <a:pt x="3410362" y="1885411"/>
                  <a:pt x="3433101" y="1900663"/>
                  <a:pt x="3458367" y="1922291"/>
                </a:cubicBezTo>
                <a:cubicBezTo>
                  <a:pt x="3426966" y="1943236"/>
                  <a:pt x="3405669" y="1986945"/>
                  <a:pt x="3369034" y="1940730"/>
                </a:cubicBezTo>
                <a:cubicBezTo>
                  <a:pt x="3355680" y="1923885"/>
                  <a:pt x="3356941" y="1945284"/>
                  <a:pt x="3355138" y="1951430"/>
                </a:cubicBezTo>
                <a:cubicBezTo>
                  <a:pt x="3350807" y="1966455"/>
                  <a:pt x="3359830" y="1976472"/>
                  <a:pt x="3365786" y="1987854"/>
                </a:cubicBezTo>
                <a:cubicBezTo>
                  <a:pt x="3371561" y="1999237"/>
                  <a:pt x="3378420" y="2011302"/>
                  <a:pt x="3380043" y="2024054"/>
                </a:cubicBezTo>
                <a:cubicBezTo>
                  <a:pt x="3381125" y="2032931"/>
                  <a:pt x="3375892" y="2045905"/>
                  <a:pt x="3370117" y="2052509"/>
                </a:cubicBezTo>
                <a:cubicBezTo>
                  <a:pt x="3339797" y="2087340"/>
                  <a:pt x="3357844" y="2165652"/>
                  <a:pt x="3300454" y="2175670"/>
                </a:cubicBezTo>
                <a:cubicBezTo>
                  <a:pt x="3274647" y="2180221"/>
                  <a:pt x="3262195" y="2208906"/>
                  <a:pt x="3243246" y="2224614"/>
                </a:cubicBezTo>
                <a:cubicBezTo>
                  <a:pt x="3177374" y="2279478"/>
                  <a:pt x="3133338" y="2350051"/>
                  <a:pt x="3112946" y="2447031"/>
                </a:cubicBezTo>
                <a:cubicBezTo>
                  <a:pt x="3107352" y="2473894"/>
                  <a:pt x="3085875" y="2495522"/>
                  <a:pt x="3071979" y="2519197"/>
                </a:cubicBezTo>
                <a:cubicBezTo>
                  <a:pt x="3078657" y="2536499"/>
                  <a:pt x="3115112" y="2499164"/>
                  <a:pt x="3102298" y="2544694"/>
                </a:cubicBezTo>
                <a:cubicBezTo>
                  <a:pt x="3092553" y="2578843"/>
                  <a:pt x="3067647" y="2600014"/>
                  <a:pt x="3044185" y="2620276"/>
                </a:cubicBezTo>
                <a:cubicBezTo>
                  <a:pt x="3017476" y="2643268"/>
                  <a:pt x="2987879" y="2661708"/>
                  <a:pt x="2975787" y="2704279"/>
                </a:cubicBezTo>
                <a:cubicBezTo>
                  <a:pt x="2973260" y="2713386"/>
                  <a:pt x="2965140" y="2722947"/>
                  <a:pt x="2957921" y="2726591"/>
                </a:cubicBezTo>
                <a:cubicBezTo>
                  <a:pt x="2581458" y="3475797"/>
                  <a:pt x="1654740" y="3480805"/>
                  <a:pt x="1547901" y="3475568"/>
                </a:cubicBezTo>
                <a:cubicBezTo>
                  <a:pt x="1418503" y="3468966"/>
                  <a:pt x="1296143" y="3422753"/>
                  <a:pt x="1176132" y="3365156"/>
                </a:cubicBezTo>
                <a:cubicBezTo>
                  <a:pt x="1125418" y="3340797"/>
                  <a:pt x="1078316" y="3306195"/>
                  <a:pt x="1029045" y="3279332"/>
                </a:cubicBezTo>
                <a:cubicBezTo>
                  <a:pt x="961009" y="3242223"/>
                  <a:pt x="908492" y="3171424"/>
                  <a:pt x="840634" y="3141601"/>
                </a:cubicBezTo>
                <a:cubicBezTo>
                  <a:pt x="770793" y="3110867"/>
                  <a:pt x="711057" y="3054638"/>
                  <a:pt x="639229" y="3030734"/>
                </a:cubicBezTo>
                <a:cubicBezTo>
                  <a:pt x="601330" y="3017985"/>
                  <a:pt x="564695" y="2994993"/>
                  <a:pt x="570649" y="2929200"/>
                </a:cubicBezTo>
                <a:cubicBezTo>
                  <a:pt x="572274" y="2910532"/>
                  <a:pt x="562349" y="2895282"/>
                  <a:pt x="546647" y="2900745"/>
                </a:cubicBezTo>
                <a:cubicBezTo>
                  <a:pt x="516690" y="2910989"/>
                  <a:pt x="503154" y="2883898"/>
                  <a:pt x="486550" y="2863636"/>
                </a:cubicBezTo>
                <a:cubicBezTo>
                  <a:pt x="456953" y="2827667"/>
                  <a:pt x="428801" y="2789422"/>
                  <a:pt x="381697" y="2783503"/>
                </a:cubicBezTo>
                <a:cubicBezTo>
                  <a:pt x="390720" y="2755272"/>
                  <a:pt x="406060" y="2759371"/>
                  <a:pt x="420137" y="2765290"/>
                </a:cubicBezTo>
                <a:cubicBezTo>
                  <a:pt x="457133" y="2780772"/>
                  <a:pt x="493769" y="2798300"/>
                  <a:pt x="530765" y="2813781"/>
                </a:cubicBezTo>
                <a:cubicBezTo>
                  <a:pt x="554948" y="2823799"/>
                  <a:pt x="578952" y="2837912"/>
                  <a:pt x="611257" y="2826755"/>
                </a:cubicBezTo>
                <a:cubicBezTo>
                  <a:pt x="583463" y="2769843"/>
                  <a:pt x="536180" y="2759598"/>
                  <a:pt x="497920" y="2742071"/>
                </a:cubicBezTo>
                <a:cubicBezTo>
                  <a:pt x="450096" y="2719988"/>
                  <a:pt x="421942" y="2678326"/>
                  <a:pt x="388193" y="2631885"/>
                </a:cubicBezTo>
                <a:cubicBezTo>
                  <a:pt x="423386" y="2620730"/>
                  <a:pt x="445223" y="2654879"/>
                  <a:pt x="472834" y="2653056"/>
                </a:cubicBezTo>
                <a:cubicBezTo>
                  <a:pt x="474279" y="2647140"/>
                  <a:pt x="476804" y="2638488"/>
                  <a:pt x="476444" y="2638259"/>
                </a:cubicBezTo>
                <a:cubicBezTo>
                  <a:pt x="431326" y="2612763"/>
                  <a:pt x="410211" y="2564956"/>
                  <a:pt x="403173" y="2507131"/>
                </a:cubicBezTo>
                <a:cubicBezTo>
                  <a:pt x="399563" y="2477310"/>
                  <a:pt x="383140" y="2467976"/>
                  <a:pt x="366897" y="2454316"/>
                </a:cubicBezTo>
                <a:cubicBezTo>
                  <a:pt x="310230" y="2405826"/>
                  <a:pt x="250314" y="2361890"/>
                  <a:pt x="203752" y="2295188"/>
                </a:cubicBezTo>
                <a:cubicBezTo>
                  <a:pt x="257532" y="2304066"/>
                  <a:pt x="300665" y="2347547"/>
                  <a:pt x="358597" y="2366215"/>
                </a:cubicBezTo>
                <a:cubicBezTo>
                  <a:pt x="312577" y="2292910"/>
                  <a:pt x="253020" y="2255803"/>
                  <a:pt x="198698" y="2211409"/>
                </a:cubicBezTo>
                <a:cubicBezTo>
                  <a:pt x="173974" y="2191149"/>
                  <a:pt x="151055" y="2165197"/>
                  <a:pt x="121097" y="2154269"/>
                </a:cubicBezTo>
                <a:cubicBezTo>
                  <a:pt x="110448" y="2150400"/>
                  <a:pt x="92943" y="2142204"/>
                  <a:pt x="101425" y="2120577"/>
                </a:cubicBezTo>
                <a:cubicBezTo>
                  <a:pt x="108643" y="2102593"/>
                  <a:pt x="122900" y="2108055"/>
                  <a:pt x="135895" y="2113292"/>
                </a:cubicBezTo>
                <a:cubicBezTo>
                  <a:pt x="167116" y="2126269"/>
                  <a:pt x="199421" y="2126495"/>
                  <a:pt x="241652" y="2126269"/>
                </a:cubicBezTo>
                <a:cubicBezTo>
                  <a:pt x="206279" y="2066851"/>
                  <a:pt x="141489" y="2084608"/>
                  <a:pt x="111170" y="2022231"/>
                </a:cubicBezTo>
                <a:cubicBezTo>
                  <a:pt x="149069" y="2011302"/>
                  <a:pt x="178305" y="2033841"/>
                  <a:pt x="208987" y="2038166"/>
                </a:cubicBezTo>
                <a:cubicBezTo>
                  <a:pt x="236777" y="2042036"/>
                  <a:pt x="243636" y="2031565"/>
                  <a:pt x="237139" y="1997188"/>
                </a:cubicBezTo>
                <a:cubicBezTo>
                  <a:pt x="227034" y="1943690"/>
                  <a:pt x="242193" y="1916371"/>
                  <a:pt x="282618" y="1930941"/>
                </a:cubicBezTo>
                <a:cubicBezTo>
                  <a:pt x="320155" y="1944601"/>
                  <a:pt x="324125" y="1924568"/>
                  <a:pt x="314019" y="1894062"/>
                </a:cubicBezTo>
                <a:cubicBezTo>
                  <a:pt x="299582" y="1849671"/>
                  <a:pt x="316004" y="1815295"/>
                  <a:pt x="327194" y="1777960"/>
                </a:cubicBezTo>
                <a:cubicBezTo>
                  <a:pt x="344339" y="1721045"/>
                  <a:pt x="337121" y="1693272"/>
                  <a:pt x="300123" y="1650929"/>
                </a:cubicBezTo>
                <a:cubicBezTo>
                  <a:pt x="279370" y="1627251"/>
                  <a:pt x="256992" y="1607219"/>
                  <a:pt x="226852" y="1586731"/>
                </a:cubicBezTo>
                <a:cubicBezTo>
                  <a:pt x="296334" y="1575576"/>
                  <a:pt x="223423" y="1538013"/>
                  <a:pt x="247968" y="1514564"/>
                </a:cubicBezTo>
                <a:cubicBezTo>
                  <a:pt x="297056" y="1505003"/>
                  <a:pt x="337121" y="1579673"/>
                  <a:pt x="403895" y="1558274"/>
                </a:cubicBezTo>
                <a:cubicBezTo>
                  <a:pt x="321420" y="1493619"/>
                  <a:pt x="230281" y="1472448"/>
                  <a:pt x="170546" y="1386396"/>
                </a:cubicBezTo>
                <a:cubicBezTo>
                  <a:pt x="184261" y="1366817"/>
                  <a:pt x="197977" y="1385030"/>
                  <a:pt x="209707" y="1377746"/>
                </a:cubicBezTo>
                <a:cubicBezTo>
                  <a:pt x="209346" y="1373192"/>
                  <a:pt x="210250" y="1366362"/>
                  <a:pt x="208083" y="1364314"/>
                </a:cubicBezTo>
                <a:cubicBezTo>
                  <a:pt x="163508" y="1317416"/>
                  <a:pt x="162784" y="1316279"/>
                  <a:pt x="210610" y="1281675"/>
                </a:cubicBezTo>
                <a:cubicBezTo>
                  <a:pt x="227394" y="1269609"/>
                  <a:pt x="225950" y="1258909"/>
                  <a:pt x="217108" y="1243657"/>
                </a:cubicBezTo>
                <a:cubicBezTo>
                  <a:pt x="210790" y="1232957"/>
                  <a:pt x="203211" y="1223395"/>
                  <a:pt x="206820" y="1199947"/>
                </a:cubicBezTo>
                <a:cubicBezTo>
                  <a:pt x="232988" y="1229998"/>
                  <a:pt x="359499" y="1220208"/>
                  <a:pt x="381877" y="1217021"/>
                </a:cubicBezTo>
                <a:cubicBezTo>
                  <a:pt x="406963" y="1213607"/>
                  <a:pt x="431688" y="1199037"/>
                  <a:pt x="458035" y="1207003"/>
                </a:cubicBezTo>
                <a:cubicBezTo>
                  <a:pt x="479150" y="1213381"/>
                  <a:pt x="576966" y="1275073"/>
                  <a:pt x="590863" y="1204273"/>
                </a:cubicBezTo>
                <a:cubicBezTo>
                  <a:pt x="591585" y="1200858"/>
                  <a:pt x="631107" y="1208826"/>
                  <a:pt x="652403" y="1212696"/>
                </a:cubicBezTo>
                <a:cubicBezTo>
                  <a:pt x="671172" y="1215883"/>
                  <a:pt x="692288" y="1229998"/>
                  <a:pt x="704920" y="1201769"/>
                </a:cubicBezTo>
                <a:cubicBezTo>
                  <a:pt x="712320" y="1185150"/>
                  <a:pt x="681820" y="1153051"/>
                  <a:pt x="654569" y="1150320"/>
                </a:cubicBezTo>
                <a:cubicBezTo>
                  <a:pt x="630926" y="1147814"/>
                  <a:pt x="606202" y="1144172"/>
                  <a:pt x="583643" y="1151001"/>
                </a:cubicBezTo>
                <a:cubicBezTo>
                  <a:pt x="555852" y="1159198"/>
                  <a:pt x="540873" y="1145995"/>
                  <a:pt x="533111" y="1117538"/>
                </a:cubicBezTo>
                <a:cubicBezTo>
                  <a:pt x="524450" y="1086122"/>
                  <a:pt x="507845" y="1071550"/>
                  <a:pt x="484926" y="1056980"/>
                </a:cubicBezTo>
                <a:cubicBezTo>
                  <a:pt x="429340" y="1021696"/>
                  <a:pt x="375921" y="980946"/>
                  <a:pt x="314922" y="960456"/>
                </a:cubicBezTo>
                <a:cubicBezTo>
                  <a:pt x="302830" y="956358"/>
                  <a:pt x="289476" y="950894"/>
                  <a:pt x="283881" y="923805"/>
                </a:cubicBezTo>
                <a:cubicBezTo>
                  <a:pt x="449013" y="964326"/>
                  <a:pt x="599526" y="1069958"/>
                  <a:pt x="769890" y="1063811"/>
                </a:cubicBezTo>
                <a:cubicBezTo>
                  <a:pt x="723329" y="1030346"/>
                  <a:pt x="669369" y="1028524"/>
                  <a:pt x="619738" y="1005076"/>
                </a:cubicBezTo>
                <a:cubicBezTo>
                  <a:pt x="654930" y="987546"/>
                  <a:pt x="687956" y="1005759"/>
                  <a:pt x="721344" y="1015777"/>
                </a:cubicBezTo>
                <a:cubicBezTo>
                  <a:pt x="749317" y="1023970"/>
                  <a:pt x="774583" y="1025337"/>
                  <a:pt x="777650" y="976393"/>
                </a:cubicBezTo>
                <a:cubicBezTo>
                  <a:pt x="776566" y="973205"/>
                  <a:pt x="776747" y="969107"/>
                  <a:pt x="776929" y="965238"/>
                </a:cubicBezTo>
                <a:cubicBezTo>
                  <a:pt x="767542" y="944976"/>
                  <a:pt x="752926" y="934504"/>
                  <a:pt x="735601" y="928584"/>
                </a:cubicBezTo>
                <a:cubicBezTo>
                  <a:pt x="725133" y="924942"/>
                  <a:pt x="711237" y="919478"/>
                  <a:pt x="711416" y="904909"/>
                </a:cubicBezTo>
                <a:cubicBezTo>
                  <a:pt x="711958" y="850955"/>
                  <a:pt x="678571" y="835246"/>
                  <a:pt x="645185" y="819539"/>
                </a:cubicBezTo>
                <a:cubicBezTo>
                  <a:pt x="663773" y="792676"/>
                  <a:pt x="678391" y="812481"/>
                  <a:pt x="692468" y="810433"/>
                </a:cubicBezTo>
                <a:cubicBezTo>
                  <a:pt x="701672" y="809067"/>
                  <a:pt x="709973" y="806563"/>
                  <a:pt x="709973" y="792676"/>
                </a:cubicBezTo>
                <a:cubicBezTo>
                  <a:pt x="710154" y="781065"/>
                  <a:pt x="705822" y="767861"/>
                  <a:pt x="696799" y="767635"/>
                </a:cubicBezTo>
                <a:cubicBezTo>
                  <a:pt x="640312" y="765585"/>
                  <a:pt x="609090" y="690914"/>
                  <a:pt x="550437" y="690687"/>
                </a:cubicBezTo>
                <a:cubicBezTo>
                  <a:pt x="515425" y="690687"/>
                  <a:pt x="568666" y="648572"/>
                  <a:pt x="539068" y="631042"/>
                </a:cubicBezTo>
                <a:cubicBezTo>
                  <a:pt x="532570" y="627171"/>
                  <a:pt x="556032" y="621254"/>
                  <a:pt x="566500" y="622164"/>
                </a:cubicBezTo>
                <a:cubicBezTo>
                  <a:pt x="576786" y="623074"/>
                  <a:pt x="585990" y="634229"/>
                  <a:pt x="598443" y="626261"/>
                </a:cubicBezTo>
                <a:cubicBezTo>
                  <a:pt x="605300" y="597806"/>
                  <a:pt x="587615" y="587332"/>
                  <a:pt x="572996" y="579365"/>
                </a:cubicBezTo>
                <a:cubicBezTo>
                  <a:pt x="539247" y="560925"/>
                  <a:pt x="506402" y="538615"/>
                  <a:pt x="469405" y="532013"/>
                </a:cubicBezTo>
                <a:cubicBezTo>
                  <a:pt x="456232" y="529737"/>
                  <a:pt x="488355" y="499231"/>
                  <a:pt x="494671" y="488532"/>
                </a:cubicBezTo>
                <a:cubicBezTo>
                  <a:pt x="345782" y="376071"/>
                  <a:pt x="166756" y="381762"/>
                  <a:pt x="0" y="290928"/>
                </a:cubicBezTo>
                <a:cubicBezTo>
                  <a:pt x="36817" y="273173"/>
                  <a:pt x="63887" y="286148"/>
                  <a:pt x="88973" y="288880"/>
                </a:cubicBezTo>
                <a:cubicBezTo>
                  <a:pt x="151595" y="295708"/>
                  <a:pt x="213498" y="309822"/>
                  <a:pt x="275940" y="318246"/>
                </a:cubicBezTo>
                <a:cubicBezTo>
                  <a:pt x="306620" y="322344"/>
                  <a:pt x="335134" y="337824"/>
                  <a:pt x="369424" y="313239"/>
                </a:cubicBezTo>
                <a:cubicBezTo>
                  <a:pt x="392343" y="296847"/>
                  <a:pt x="428980" y="314604"/>
                  <a:pt x="457133" y="329174"/>
                </a:cubicBezTo>
                <a:cubicBezTo>
                  <a:pt x="480414" y="341238"/>
                  <a:pt x="502612" y="344425"/>
                  <a:pt x="533474" y="329174"/>
                </a:cubicBezTo>
                <a:cubicBezTo>
                  <a:pt x="505501" y="319841"/>
                  <a:pt x="484023" y="311645"/>
                  <a:pt x="462006" y="305953"/>
                </a:cubicBezTo>
                <a:cubicBezTo>
                  <a:pt x="444501" y="301400"/>
                  <a:pt x="486189" y="282960"/>
                  <a:pt x="507484" y="285237"/>
                </a:cubicBezTo>
                <a:cubicBezTo>
                  <a:pt x="537263" y="288423"/>
                  <a:pt x="520479" y="276586"/>
                  <a:pt x="515425" y="260195"/>
                </a:cubicBezTo>
                <a:cubicBezTo>
                  <a:pt x="510012" y="242665"/>
                  <a:pt x="526074" y="237203"/>
                  <a:pt x="536180" y="240844"/>
                </a:cubicBezTo>
                <a:cubicBezTo>
                  <a:pt x="574980" y="255187"/>
                  <a:pt x="613602" y="229917"/>
                  <a:pt x="653668" y="250407"/>
                </a:cubicBezTo>
                <a:cubicBezTo>
                  <a:pt x="643561" y="199867"/>
                  <a:pt x="621723" y="177784"/>
                  <a:pt x="576064" y="170726"/>
                </a:cubicBezTo>
                <a:cubicBezTo>
                  <a:pt x="558919" y="167996"/>
                  <a:pt x="541053" y="172093"/>
                  <a:pt x="526254" y="157522"/>
                </a:cubicBezTo>
                <a:cubicBezTo>
                  <a:pt x="517771" y="149101"/>
                  <a:pt x="508207" y="139084"/>
                  <a:pt x="514884" y="123603"/>
                </a:cubicBezTo>
                <a:cubicBezTo>
                  <a:pt x="519577" y="112674"/>
                  <a:pt x="529684" y="112674"/>
                  <a:pt x="537985" y="116318"/>
                </a:cubicBezTo>
                <a:cubicBezTo>
                  <a:pt x="575162" y="132483"/>
                  <a:pt x="613963" y="138400"/>
                  <a:pt x="652764" y="144320"/>
                </a:cubicBezTo>
                <a:cubicBezTo>
                  <a:pt x="658720" y="145230"/>
                  <a:pt x="665397" y="148191"/>
                  <a:pt x="672075" y="133164"/>
                </a:cubicBezTo>
                <a:cubicBezTo>
                  <a:pt x="599526" y="108805"/>
                  <a:pt x="530585" y="74202"/>
                  <a:pt x="456051" y="60770"/>
                </a:cubicBezTo>
                <a:cubicBezTo>
                  <a:pt x="457133" y="54397"/>
                  <a:pt x="458215" y="48022"/>
                  <a:pt x="459299" y="41649"/>
                </a:cubicBezTo>
                <a:cubicBezTo>
                  <a:pt x="517591" y="50753"/>
                  <a:pt x="575884" y="59859"/>
                  <a:pt x="649515" y="71243"/>
                </a:cubicBezTo>
                <a:cubicBezTo>
                  <a:pt x="604218" y="35045"/>
                  <a:pt x="561446" y="47111"/>
                  <a:pt x="527879" y="15013"/>
                </a:cubicBezTo>
                <a:cubicBezTo>
                  <a:pt x="534195" y="2833"/>
                  <a:pt x="541820" y="-241"/>
                  <a:pt x="549716" y="15"/>
                </a:cubicBezTo>
                <a:close/>
              </a:path>
            </a:pathLst>
          </a:custGeom>
          <a:noFill/>
          <a:ln>
            <a:noFill/>
          </a:ln>
        </p:spPr>
      </p:pic>
      <p:pic>
        <p:nvPicPr>
          <p:cNvPr descr="Obsah obrázku interiér&#10;&#10;Popis byl vytvořen automaticky" id="215" name="Google Shape;215;p16"/>
          <p:cNvPicPr preferRelativeResize="0"/>
          <p:nvPr/>
        </p:nvPicPr>
        <p:blipFill rotWithShape="1">
          <a:blip r:embed="rId5">
            <a:alphaModFix/>
          </a:blip>
          <a:srcRect b="-1" l="7031" r="6849" t="0"/>
          <a:stretch/>
        </p:blipFill>
        <p:spPr>
          <a:xfrm>
            <a:off x="7621024" y="-5"/>
            <a:ext cx="4579876" cy="3536502"/>
          </a:xfrm>
          <a:custGeom>
            <a:rect b="b" l="l" r="r" t="t"/>
            <a:pathLst>
              <a:path extrusionOk="0" h="3536502" w="4579876">
                <a:moveTo>
                  <a:pt x="457312" y="0"/>
                </a:moveTo>
                <a:lnTo>
                  <a:pt x="4579876" y="0"/>
                </a:lnTo>
                <a:lnTo>
                  <a:pt x="4579876" y="3057029"/>
                </a:lnTo>
                <a:lnTo>
                  <a:pt x="4508441" y="3086568"/>
                </a:lnTo>
                <a:cubicBezTo>
                  <a:pt x="4391572" y="3126663"/>
                  <a:pt x="4301124" y="3221848"/>
                  <a:pt x="4183947" y="3271738"/>
                </a:cubicBezTo>
                <a:cubicBezTo>
                  <a:pt x="4099090" y="3307854"/>
                  <a:pt x="4017967" y="3354374"/>
                  <a:pt x="3930625" y="3387123"/>
                </a:cubicBezTo>
                <a:cubicBezTo>
                  <a:pt x="3723932" y="3464557"/>
                  <a:pt x="3513195" y="3526689"/>
                  <a:pt x="3290337" y="3535564"/>
                </a:cubicBezTo>
                <a:cubicBezTo>
                  <a:pt x="3106332" y="3542605"/>
                  <a:pt x="1510274" y="3535872"/>
                  <a:pt x="861903" y="2528615"/>
                </a:cubicBezTo>
                <a:cubicBezTo>
                  <a:pt x="849470" y="2523717"/>
                  <a:pt x="835485" y="2510862"/>
                  <a:pt x="831133" y="2498619"/>
                </a:cubicBezTo>
                <a:cubicBezTo>
                  <a:pt x="810307" y="2441385"/>
                  <a:pt x="759333" y="2416594"/>
                  <a:pt x="713333" y="2385682"/>
                </a:cubicBezTo>
                <a:cubicBezTo>
                  <a:pt x="672925" y="2358442"/>
                  <a:pt x="630030" y="2329978"/>
                  <a:pt x="613246" y="2284067"/>
                </a:cubicBezTo>
                <a:cubicBezTo>
                  <a:pt x="591179" y="2222855"/>
                  <a:pt x="653963" y="2273050"/>
                  <a:pt x="665465" y="2249789"/>
                </a:cubicBezTo>
                <a:cubicBezTo>
                  <a:pt x="641532" y="2217960"/>
                  <a:pt x="604543" y="2188882"/>
                  <a:pt x="594908" y="2152767"/>
                </a:cubicBezTo>
                <a:cubicBezTo>
                  <a:pt x="559787" y="2022383"/>
                  <a:pt x="483946" y="1927503"/>
                  <a:pt x="370497" y="1853742"/>
                </a:cubicBezTo>
                <a:cubicBezTo>
                  <a:pt x="337861" y="1832624"/>
                  <a:pt x="316415" y="1794059"/>
                  <a:pt x="271969" y="1787940"/>
                </a:cubicBezTo>
                <a:cubicBezTo>
                  <a:pt x="173127" y="1774472"/>
                  <a:pt x="204209" y="1669186"/>
                  <a:pt x="151990" y="1622358"/>
                </a:cubicBezTo>
                <a:cubicBezTo>
                  <a:pt x="142044" y="1613481"/>
                  <a:pt x="133031" y="1596037"/>
                  <a:pt x="134895" y="1584102"/>
                </a:cubicBezTo>
                <a:cubicBezTo>
                  <a:pt x="137691" y="1566959"/>
                  <a:pt x="149504" y="1550739"/>
                  <a:pt x="159450" y="1535435"/>
                </a:cubicBezTo>
                <a:cubicBezTo>
                  <a:pt x="169708" y="1520133"/>
                  <a:pt x="185247" y="1506664"/>
                  <a:pt x="177788" y="1486465"/>
                </a:cubicBezTo>
                <a:cubicBezTo>
                  <a:pt x="174683" y="1478202"/>
                  <a:pt x="176855" y="1449432"/>
                  <a:pt x="153856" y="1472079"/>
                </a:cubicBezTo>
                <a:cubicBezTo>
                  <a:pt x="90760" y="1534212"/>
                  <a:pt x="54082" y="1475449"/>
                  <a:pt x="0" y="1447289"/>
                </a:cubicBezTo>
                <a:cubicBezTo>
                  <a:pt x="43515" y="1418212"/>
                  <a:pt x="82677" y="1397707"/>
                  <a:pt x="89205" y="1354247"/>
                </a:cubicBezTo>
                <a:cubicBezTo>
                  <a:pt x="102570" y="1264569"/>
                  <a:pt x="159758" y="1223557"/>
                  <a:pt x="246479" y="1215599"/>
                </a:cubicBezTo>
                <a:cubicBezTo>
                  <a:pt x="214465" y="1128983"/>
                  <a:pt x="214465" y="1128983"/>
                  <a:pt x="317968" y="1117045"/>
                </a:cubicBezTo>
                <a:cubicBezTo>
                  <a:pt x="278183" y="1061955"/>
                  <a:pt x="278183" y="1047876"/>
                  <a:pt x="326362" y="1028900"/>
                </a:cubicBezTo>
                <a:cubicBezTo>
                  <a:pt x="372673" y="1010841"/>
                  <a:pt x="423957" y="1004720"/>
                  <a:pt x="466852" y="976870"/>
                </a:cubicBezTo>
                <a:cubicBezTo>
                  <a:pt x="427377" y="906475"/>
                  <a:pt x="416188" y="824756"/>
                  <a:pt x="334754" y="790475"/>
                </a:cubicBezTo>
                <a:cubicBezTo>
                  <a:pt x="322010" y="785272"/>
                  <a:pt x="313307" y="764154"/>
                  <a:pt x="321386" y="751912"/>
                </a:cubicBezTo>
                <a:cubicBezTo>
                  <a:pt x="350915" y="707534"/>
                  <a:pt x="308644" y="623365"/>
                  <a:pt x="400645" y="613877"/>
                </a:cubicBezTo>
                <a:cubicBezTo>
                  <a:pt x="412147" y="612959"/>
                  <a:pt x="422716" y="603776"/>
                  <a:pt x="413701" y="591839"/>
                </a:cubicBezTo>
                <a:cubicBezTo>
                  <a:pt x="382618" y="550216"/>
                  <a:pt x="420228" y="552969"/>
                  <a:pt x="442917" y="547767"/>
                </a:cubicBezTo>
                <a:cubicBezTo>
                  <a:pt x="470271" y="541341"/>
                  <a:pt x="501353" y="559703"/>
                  <a:pt x="526840" y="537055"/>
                </a:cubicBezTo>
                <a:cubicBezTo>
                  <a:pt x="520932" y="513181"/>
                  <a:pt x="498866" y="513487"/>
                  <a:pt x="483325" y="505836"/>
                </a:cubicBezTo>
                <a:cubicBezTo>
                  <a:pt x="437946" y="483799"/>
                  <a:pt x="400956" y="457479"/>
                  <a:pt x="398780" y="400243"/>
                </a:cubicBezTo>
                <a:cubicBezTo>
                  <a:pt x="397229" y="354028"/>
                  <a:pt x="392255" y="313323"/>
                  <a:pt x="455041" y="299242"/>
                </a:cubicBezTo>
                <a:cubicBezTo>
                  <a:pt x="481149" y="293426"/>
                  <a:pt x="473687" y="260067"/>
                  <a:pt x="458769" y="243538"/>
                </a:cubicBezTo>
                <a:cubicBezTo>
                  <a:pt x="432038" y="214157"/>
                  <a:pt x="409972" y="174981"/>
                  <a:pt x="363969" y="172227"/>
                </a:cubicBezTo>
                <a:cubicBezTo>
                  <a:pt x="335995" y="170391"/>
                  <a:pt x="314549" y="158146"/>
                  <a:pt x="292481" y="144069"/>
                </a:cubicBezTo>
                <a:cubicBezTo>
                  <a:pt x="276630" y="133966"/>
                  <a:pt x="257670" y="125398"/>
                  <a:pt x="259534" y="103668"/>
                </a:cubicBezTo>
                <a:cubicBezTo>
                  <a:pt x="261399" y="82855"/>
                  <a:pt x="279736" y="74286"/>
                  <a:pt x="298387" y="70001"/>
                </a:cubicBezTo>
                <a:cubicBezTo>
                  <a:pt x="345011" y="59672"/>
                  <a:pt x="389535" y="45726"/>
                  <a:pt x="430782" y="19902"/>
                </a:cubicBezTo>
                <a:close/>
              </a:path>
            </a:pathLst>
          </a:custGeom>
          <a:noFill/>
          <a:ln>
            <a:noFill/>
          </a:ln>
        </p:spPr>
      </p:pic>
      <p:sp>
        <p:nvSpPr>
          <p:cNvPr id="216" name="Google Shape;216;p16"/>
          <p:cNvSpPr txBox="1"/>
          <p:nvPr>
            <p:ph type="title"/>
          </p:nvPr>
        </p:nvSpPr>
        <p:spPr>
          <a:xfrm>
            <a:off x="431095" y="175323"/>
            <a:ext cx="9896726" cy="180730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4400"/>
              <a:buFont typeface="Calibri"/>
              <a:buNone/>
            </a:pPr>
            <a:r>
              <a:rPr b="1" lang="cs-CZ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SPORT NA UNIVERZITĚ</a:t>
            </a:r>
            <a:endParaRPr/>
          </a:p>
        </p:txBody>
      </p:sp>
      <p:sp>
        <p:nvSpPr>
          <p:cNvPr id="217" name="Google Shape;217;p16"/>
          <p:cNvSpPr txBox="1"/>
          <p:nvPr>
            <p:ph idx="1" type="body"/>
          </p:nvPr>
        </p:nvSpPr>
        <p:spPr>
          <a:xfrm>
            <a:off x="494563" y="1712068"/>
            <a:ext cx="7034645" cy="3711426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1800"/>
              <a:buNone/>
            </a:pPr>
            <a:r>
              <a:rPr b="1" lang="cs-CZ" sz="1800" cap="none">
                <a:solidFill>
                  <a:srgbClr val="0070C0"/>
                </a:solidFill>
              </a:rPr>
              <a:t>VLASTNÍ SPORTOVIŠTĚ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1800"/>
              <a:buChar char="•"/>
            </a:pPr>
            <a:r>
              <a:rPr lang="cs-CZ" sz="1800">
                <a:solidFill>
                  <a:srgbClr val="595959"/>
                </a:solidFill>
              </a:rPr>
              <a:t>patří nám </a:t>
            </a:r>
            <a:r>
              <a:rPr b="1" lang="cs-CZ" sz="1800">
                <a:solidFill>
                  <a:srgbClr val="0070C0"/>
                </a:solidFill>
              </a:rPr>
              <a:t>největší</a:t>
            </a:r>
            <a:r>
              <a:rPr lang="cs-CZ" sz="1800">
                <a:solidFill>
                  <a:srgbClr val="595959"/>
                </a:solidFill>
              </a:rPr>
              <a:t> </a:t>
            </a:r>
            <a:r>
              <a:rPr b="1" lang="cs-CZ" sz="1800">
                <a:solidFill>
                  <a:srgbClr val="0070C0"/>
                </a:solidFill>
              </a:rPr>
              <a:t>sportovní</a:t>
            </a:r>
            <a:r>
              <a:rPr lang="cs-CZ" sz="1800">
                <a:solidFill>
                  <a:srgbClr val="595959"/>
                </a:solidFill>
              </a:rPr>
              <a:t> </a:t>
            </a:r>
            <a:r>
              <a:rPr b="1" lang="cs-CZ" sz="1800">
                <a:solidFill>
                  <a:srgbClr val="0070C0"/>
                </a:solidFill>
              </a:rPr>
              <a:t>hala</a:t>
            </a:r>
            <a:r>
              <a:rPr lang="cs-CZ" sz="1800">
                <a:solidFill>
                  <a:srgbClr val="595959"/>
                </a:solidFill>
              </a:rPr>
              <a:t> v Olomouci a </a:t>
            </a:r>
            <a:r>
              <a:rPr b="1" lang="cs-CZ" sz="1800">
                <a:solidFill>
                  <a:srgbClr val="0070C0"/>
                </a:solidFill>
              </a:rPr>
              <a:t>loděnice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1800"/>
              <a:buChar char="•"/>
            </a:pPr>
            <a:r>
              <a:rPr lang="cs-CZ" sz="1800">
                <a:solidFill>
                  <a:srgbClr val="595959"/>
                </a:solidFill>
              </a:rPr>
              <a:t>máme </a:t>
            </a:r>
            <a:r>
              <a:rPr b="1" lang="cs-CZ" sz="1800">
                <a:solidFill>
                  <a:srgbClr val="0070C0"/>
                </a:solidFill>
              </a:rPr>
              <a:t>síť tělocvičen a posiloven</a:t>
            </a:r>
            <a:r>
              <a:rPr lang="cs-CZ" sz="1800">
                <a:solidFill>
                  <a:srgbClr val="595959"/>
                </a:solidFill>
              </a:rPr>
              <a:t>, venkovní </a:t>
            </a:r>
            <a:br>
              <a:rPr lang="cs-CZ" sz="1800">
                <a:solidFill>
                  <a:srgbClr val="595959"/>
                </a:solidFill>
              </a:rPr>
            </a:br>
            <a:r>
              <a:rPr lang="cs-CZ" sz="1800">
                <a:solidFill>
                  <a:srgbClr val="595959"/>
                </a:solidFill>
              </a:rPr>
              <a:t>hřiště nebo </a:t>
            </a:r>
            <a:r>
              <a:rPr b="1" lang="cs-CZ" sz="1800">
                <a:solidFill>
                  <a:srgbClr val="0070C0"/>
                </a:solidFill>
              </a:rPr>
              <a:t>plavecký</a:t>
            </a:r>
            <a:r>
              <a:rPr lang="cs-CZ" sz="1800">
                <a:solidFill>
                  <a:srgbClr val="595959"/>
                </a:solidFill>
              </a:rPr>
              <a:t> </a:t>
            </a:r>
            <a:r>
              <a:rPr b="1" lang="cs-CZ" sz="1800">
                <a:solidFill>
                  <a:srgbClr val="0070C0"/>
                </a:solidFill>
              </a:rPr>
              <a:t>bazén</a:t>
            </a:r>
            <a:r>
              <a:rPr lang="cs-CZ" sz="1800">
                <a:solidFill>
                  <a:srgbClr val="595959"/>
                </a:solidFill>
              </a:rPr>
              <a:t> </a:t>
            </a:r>
            <a:endParaRPr/>
          </a:p>
          <a:p>
            <a:pPr indent="-1143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t/>
            </a:r>
            <a:endParaRPr sz="1800">
              <a:solidFill>
                <a:srgbClr val="595959"/>
              </a:solidFill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70C0"/>
              </a:buClr>
              <a:buSzPts val="1800"/>
              <a:buNone/>
            </a:pPr>
            <a:r>
              <a:rPr b="1" lang="cs-CZ" sz="1800" cap="none">
                <a:solidFill>
                  <a:srgbClr val="0070C0"/>
                </a:solidFill>
              </a:rPr>
              <a:t>SPORTOVNÍ KURZY A PROGRAMY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1800"/>
              <a:buChar char="•"/>
            </a:pPr>
            <a:r>
              <a:rPr lang="cs-CZ" sz="1800">
                <a:solidFill>
                  <a:srgbClr val="595959"/>
                </a:solidFill>
              </a:rPr>
              <a:t>Akademik sport centrum nabízí </a:t>
            </a:r>
            <a:br>
              <a:rPr lang="cs-CZ" sz="1800">
                <a:solidFill>
                  <a:srgbClr val="595959"/>
                </a:solidFill>
              </a:rPr>
            </a:br>
            <a:r>
              <a:rPr b="1" lang="cs-CZ" sz="1800">
                <a:solidFill>
                  <a:srgbClr val="0070C0"/>
                </a:solidFill>
              </a:rPr>
              <a:t>40+ sportovních kurzů a programů 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1800"/>
              <a:buChar char="•"/>
            </a:pPr>
            <a:r>
              <a:rPr lang="cs-CZ" sz="1800">
                <a:solidFill>
                  <a:srgbClr val="595959"/>
                </a:solidFill>
              </a:rPr>
              <a:t>hokejový tým </a:t>
            </a:r>
            <a:r>
              <a:rPr b="1" lang="cs-CZ" sz="1800">
                <a:solidFill>
                  <a:srgbClr val="0070C0"/>
                </a:solidFill>
              </a:rPr>
              <a:t>HC Univerzita Palackého </a:t>
            </a:r>
            <a:br>
              <a:rPr b="1" lang="cs-CZ" sz="1800">
                <a:solidFill>
                  <a:srgbClr val="0070C0"/>
                </a:solidFill>
              </a:rPr>
            </a:br>
            <a:r>
              <a:rPr lang="cs-CZ" sz="1800">
                <a:solidFill>
                  <a:srgbClr val="595959"/>
                </a:solidFill>
              </a:rPr>
              <a:t>vyhrál akademický titul 2021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1800"/>
              <a:buChar char="•"/>
            </a:pPr>
            <a:r>
              <a:rPr lang="cs-CZ" sz="1800">
                <a:solidFill>
                  <a:srgbClr val="595959"/>
                </a:solidFill>
              </a:rPr>
              <a:t>můžete reprezentovat UP v extraligových klubech </a:t>
            </a:r>
            <a:br>
              <a:rPr lang="cs-CZ" sz="1800">
                <a:solidFill>
                  <a:srgbClr val="595959"/>
                </a:solidFill>
              </a:rPr>
            </a:br>
            <a:r>
              <a:rPr lang="cs-CZ" sz="1800">
                <a:solidFill>
                  <a:srgbClr val="595959"/>
                </a:solidFill>
              </a:rPr>
              <a:t>i reprezentovat ČR</a:t>
            </a:r>
            <a:endParaRPr sz="1800">
              <a:solidFill>
                <a:srgbClr val="0070C0"/>
              </a:solidFill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t/>
            </a:r>
            <a:endParaRPr sz="1800">
              <a:solidFill>
                <a:srgbClr val="595959"/>
              </a:solidFill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17"/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3" name="Google Shape;223;p17"/>
          <p:cNvSpPr txBox="1"/>
          <p:nvPr>
            <p:ph type="title"/>
          </p:nvPr>
        </p:nvSpPr>
        <p:spPr>
          <a:xfrm>
            <a:off x="431095" y="175323"/>
            <a:ext cx="9896726" cy="180730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4400"/>
              <a:buFont typeface="Calibri"/>
              <a:buNone/>
            </a:pPr>
            <a:r>
              <a:rPr b="1" lang="cs-CZ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KULTURA NA KAŽDÉM ROHU</a:t>
            </a:r>
            <a:endParaRPr/>
          </a:p>
        </p:txBody>
      </p:sp>
      <p:sp>
        <p:nvSpPr>
          <p:cNvPr id="224" name="Google Shape;224;p17"/>
          <p:cNvSpPr txBox="1"/>
          <p:nvPr>
            <p:ph idx="1" type="body"/>
          </p:nvPr>
        </p:nvSpPr>
        <p:spPr>
          <a:xfrm>
            <a:off x="494563" y="1712068"/>
            <a:ext cx="7034645" cy="3711426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1800"/>
              <a:buNone/>
            </a:pPr>
            <a:r>
              <a:rPr b="1" lang="cs-CZ" sz="1800" cap="none">
                <a:solidFill>
                  <a:srgbClr val="0070C0"/>
                </a:solidFill>
              </a:rPr>
              <a:t>FESTIVALY EVROPSKÉ ÚROVNĚ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1800"/>
              <a:buChar char="•"/>
            </a:pPr>
            <a:r>
              <a:rPr lang="cs-CZ" sz="1800">
                <a:solidFill>
                  <a:srgbClr val="595959"/>
                </a:solidFill>
              </a:rPr>
              <a:t>59 let pořádáme </a:t>
            </a:r>
            <a:r>
              <a:rPr b="1" lang="cs-CZ" sz="1800">
                <a:solidFill>
                  <a:srgbClr val="0070C0"/>
                </a:solidFill>
              </a:rPr>
              <a:t>Academia Film Olomouc </a:t>
            </a:r>
            <a:r>
              <a:rPr lang="cs-CZ" sz="1800">
                <a:solidFill>
                  <a:srgbClr val="595959"/>
                </a:solidFill>
              </a:rPr>
              <a:t>– největší festival populárně</a:t>
            </a:r>
            <a:br>
              <a:rPr lang="cs-CZ" sz="1800">
                <a:solidFill>
                  <a:srgbClr val="595959"/>
                </a:solidFill>
              </a:rPr>
            </a:br>
            <a:r>
              <a:rPr lang="cs-CZ" sz="1800">
                <a:solidFill>
                  <a:srgbClr val="595959"/>
                </a:solidFill>
              </a:rPr>
              <a:t>-vědeckého filmu a dokumentu ve střední Evropě</a:t>
            </a:r>
            <a:endParaRPr b="1" sz="1800">
              <a:solidFill>
                <a:srgbClr val="0070C0"/>
              </a:solidFill>
            </a:endParaRPr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1800"/>
              <a:buChar char="•"/>
            </a:pPr>
            <a:r>
              <a:rPr lang="cs-CZ" sz="1800">
                <a:solidFill>
                  <a:srgbClr val="595959"/>
                </a:solidFill>
              </a:rPr>
              <a:t>pořádáme </a:t>
            </a:r>
            <a:r>
              <a:rPr b="1" lang="cs-CZ" sz="1800">
                <a:solidFill>
                  <a:srgbClr val="0070C0"/>
                </a:solidFill>
              </a:rPr>
              <a:t>Přehlídku filmové animace a současného umění</a:t>
            </a:r>
            <a:r>
              <a:rPr lang="cs-CZ" sz="1800">
                <a:solidFill>
                  <a:srgbClr val="595959"/>
                </a:solidFill>
              </a:rPr>
              <a:t>, </a:t>
            </a:r>
            <a:r>
              <a:rPr b="1" lang="cs-CZ" sz="1800">
                <a:solidFill>
                  <a:srgbClr val="0070C0"/>
                </a:solidFill>
              </a:rPr>
              <a:t>Olomoucký majáles UP</a:t>
            </a:r>
            <a:r>
              <a:rPr lang="cs-CZ" sz="1800">
                <a:solidFill>
                  <a:srgbClr val="595959"/>
                </a:solidFill>
              </a:rPr>
              <a:t>, festival </a:t>
            </a:r>
            <a:r>
              <a:rPr b="1" lang="cs-CZ" sz="1800">
                <a:solidFill>
                  <a:srgbClr val="0070C0"/>
                </a:solidFill>
              </a:rPr>
              <a:t>Baroko</a:t>
            </a:r>
            <a:r>
              <a:rPr lang="cs-CZ" sz="1800">
                <a:solidFill>
                  <a:srgbClr val="595959"/>
                </a:solidFill>
              </a:rPr>
              <a:t>, festival </a:t>
            </a:r>
            <a:r>
              <a:rPr b="1" lang="cs-CZ" sz="1800">
                <a:solidFill>
                  <a:srgbClr val="0070C0"/>
                </a:solidFill>
              </a:rPr>
              <a:t>LITR</a:t>
            </a:r>
            <a:r>
              <a:rPr lang="cs-CZ" sz="1800">
                <a:solidFill>
                  <a:srgbClr val="595959"/>
                </a:solidFill>
              </a:rPr>
              <a:t>, divadelní festivaly i plesy  </a:t>
            </a:r>
            <a:endParaRPr/>
          </a:p>
          <a:p>
            <a:pPr indent="-1143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t/>
            </a:r>
            <a:endParaRPr sz="1800">
              <a:solidFill>
                <a:srgbClr val="595959"/>
              </a:solidFill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70C0"/>
              </a:buClr>
              <a:buSzPts val="1800"/>
              <a:buNone/>
            </a:pPr>
            <a:r>
              <a:rPr b="1" lang="cs-CZ" sz="1800" cap="none">
                <a:solidFill>
                  <a:srgbClr val="0070C0"/>
                </a:solidFill>
              </a:rPr>
              <a:t>STUDENTSKÉ AKTIVITY A ORGANIZACE</a:t>
            </a:r>
            <a:endParaRPr b="1" sz="1800" cap="none">
              <a:solidFill>
                <a:srgbClr val="0070C0"/>
              </a:solidFill>
            </a:endParaRPr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1800"/>
              <a:buChar char="•"/>
            </a:pPr>
            <a:r>
              <a:rPr lang="cs-CZ" sz="1800">
                <a:solidFill>
                  <a:srgbClr val="595959"/>
                </a:solidFill>
              </a:rPr>
              <a:t>na univerzitě najdeš skoro </a:t>
            </a:r>
            <a:r>
              <a:rPr b="1" lang="cs-CZ" sz="1800">
                <a:solidFill>
                  <a:srgbClr val="0070C0"/>
                </a:solidFill>
              </a:rPr>
              <a:t>40 studentských organizací a spolků 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1800"/>
              <a:buChar char="•"/>
            </a:pPr>
            <a:r>
              <a:rPr lang="cs-CZ" sz="1800">
                <a:solidFill>
                  <a:srgbClr val="595959"/>
                </a:solidFill>
              </a:rPr>
              <a:t>k dispozici je ti </a:t>
            </a:r>
            <a:r>
              <a:rPr b="1" lang="cs-CZ" sz="1800">
                <a:solidFill>
                  <a:srgbClr val="0070C0"/>
                </a:solidFill>
              </a:rPr>
              <a:t>Studentský klub UP </a:t>
            </a:r>
            <a:r>
              <a:rPr lang="cs-CZ" sz="1800">
                <a:solidFill>
                  <a:srgbClr val="595959"/>
                </a:solidFill>
              </a:rPr>
              <a:t>i systémová podpora tvých nápadů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1800"/>
              <a:buChar char="•"/>
            </a:pPr>
            <a:r>
              <a:rPr lang="cs-CZ" sz="1800">
                <a:solidFill>
                  <a:srgbClr val="595959"/>
                </a:solidFill>
              </a:rPr>
              <a:t>máme vlastní časopis, podcasty, filmový a divadelní klub i vývojáře aplikací nebo tým Famfrpálu ☺</a:t>
            </a:r>
            <a:endParaRPr sz="1800">
              <a:solidFill>
                <a:srgbClr val="595959"/>
              </a:solidFill>
            </a:endParaRPr>
          </a:p>
          <a:p>
            <a:pPr indent="-1143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t/>
            </a:r>
            <a:endParaRPr sz="1800">
              <a:solidFill>
                <a:srgbClr val="0070C0"/>
              </a:solidFill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t/>
            </a:r>
            <a:endParaRPr sz="1800">
              <a:solidFill>
                <a:srgbClr val="595959"/>
              </a:solidFill>
            </a:endParaRPr>
          </a:p>
        </p:txBody>
      </p:sp>
      <p:pic>
        <p:nvPicPr>
          <p:cNvPr id="225" name="Google Shape;225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5400000">
            <a:off x="7268323" y="1856660"/>
            <a:ext cx="5158677" cy="364778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18"/>
          <p:cNvSpPr/>
          <p:nvPr/>
        </p:nvSpPr>
        <p:spPr>
          <a:xfrm>
            <a:off x="1524" y="0"/>
            <a:ext cx="12188952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Obsah obrázku tráva, exteriér, budova, pole&#10;&#10;Popis byl vytvořen automaticky" id="231" name="Google Shape;231;p18"/>
          <p:cNvPicPr preferRelativeResize="0"/>
          <p:nvPr/>
        </p:nvPicPr>
        <p:blipFill rotWithShape="1">
          <a:blip r:embed="rId3">
            <a:alphaModFix/>
          </a:blip>
          <a:srcRect b="-1" l="18382" r="5585" t="0"/>
          <a:stretch/>
        </p:blipFill>
        <p:spPr>
          <a:xfrm>
            <a:off x="-1" y="10"/>
            <a:ext cx="7370057" cy="685799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Obsah obrázku strom, exteriér, osoba, dav&#10;&#10;Popis byl vytvořen automaticky" id="232" name="Google Shape;232;p18"/>
          <p:cNvPicPr preferRelativeResize="0"/>
          <p:nvPr/>
        </p:nvPicPr>
        <p:blipFill rotWithShape="1">
          <a:blip r:embed="rId4">
            <a:alphaModFix/>
          </a:blip>
          <a:srcRect b="-3" l="0" r="-3" t="4189"/>
          <a:stretch/>
        </p:blipFill>
        <p:spPr>
          <a:xfrm>
            <a:off x="7534656" y="1"/>
            <a:ext cx="4657344" cy="334670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Obsah obrázku exteriér, obloha, osoba, lidé&#10;&#10;Popis byl vytvořen automaticky" id="233" name="Google Shape;233;p18"/>
          <p:cNvPicPr preferRelativeResize="0"/>
          <p:nvPr/>
        </p:nvPicPr>
        <p:blipFill rotWithShape="1">
          <a:blip r:embed="rId5">
            <a:alphaModFix/>
          </a:blip>
          <a:srcRect b="-3" l="0" r="-3" t="4189"/>
          <a:stretch/>
        </p:blipFill>
        <p:spPr>
          <a:xfrm>
            <a:off x="7534654" y="3511296"/>
            <a:ext cx="4657346" cy="33467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19"/>
          <p:cNvSpPr txBox="1"/>
          <p:nvPr>
            <p:ph type="title"/>
          </p:nvPr>
        </p:nvSpPr>
        <p:spPr>
          <a:xfrm>
            <a:off x="431095" y="175323"/>
            <a:ext cx="9896726" cy="180730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4400"/>
              <a:buFont typeface="Calibri"/>
              <a:buNone/>
            </a:pPr>
            <a:r>
              <a:rPr b="1" lang="cs-CZ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OTEVŘENÁ UNIVERZITA</a:t>
            </a:r>
            <a:endParaRPr/>
          </a:p>
        </p:txBody>
      </p:sp>
      <p:sp>
        <p:nvSpPr>
          <p:cNvPr id="239" name="Google Shape;239;p19"/>
          <p:cNvSpPr txBox="1"/>
          <p:nvPr>
            <p:ph idx="1" type="body"/>
          </p:nvPr>
        </p:nvSpPr>
        <p:spPr>
          <a:xfrm>
            <a:off x="494563" y="1712068"/>
            <a:ext cx="7034645" cy="3711426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1800"/>
              <a:buNone/>
            </a:pPr>
            <a:r>
              <a:rPr b="1" lang="cs-CZ" sz="1800" cap="none">
                <a:solidFill>
                  <a:srgbClr val="0070C0"/>
                </a:solidFill>
              </a:rPr>
              <a:t>ZAPARKUJ </a:t>
            </a:r>
            <a:r>
              <a:rPr lang="cs-CZ" sz="1800">
                <a:solidFill>
                  <a:srgbClr val="595959"/>
                </a:solidFill>
              </a:rPr>
              <a:t>– kulturní akce ve veřejném prostoru přes léto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70C0"/>
              </a:buClr>
              <a:buSzPts val="1800"/>
              <a:buNone/>
            </a:pPr>
            <a:r>
              <a:rPr b="1" lang="cs-CZ" sz="1800" cap="none">
                <a:solidFill>
                  <a:srgbClr val="0070C0"/>
                </a:solidFill>
              </a:rPr>
              <a:t>UPOINT </a:t>
            </a:r>
            <a:r>
              <a:rPr lang="cs-CZ" sz="1800">
                <a:solidFill>
                  <a:srgbClr val="595959"/>
                </a:solidFill>
              </a:rPr>
              <a:t>– unikátní obchod a informační centrum v centru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70C0"/>
              </a:buClr>
              <a:buSzPts val="1800"/>
              <a:buNone/>
            </a:pPr>
            <a:r>
              <a:rPr b="1" lang="cs-CZ" sz="1800" cap="none">
                <a:solidFill>
                  <a:srgbClr val="0070C0"/>
                </a:solidFill>
              </a:rPr>
              <a:t>NADAČNÍ FOND UP </a:t>
            </a:r>
            <a:r>
              <a:rPr lang="cs-CZ" sz="1800">
                <a:solidFill>
                  <a:srgbClr val="595959"/>
                </a:solidFill>
              </a:rPr>
              <a:t>– první svého druhu v republice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70C0"/>
              </a:buClr>
              <a:buSzPts val="1800"/>
              <a:buNone/>
            </a:pPr>
            <a:r>
              <a:rPr b="1" lang="cs-CZ" sz="1800" cap="none">
                <a:solidFill>
                  <a:srgbClr val="0070C0"/>
                </a:solidFill>
              </a:rPr>
              <a:t>UDRŽITELNÁ UNIVERZITA </a:t>
            </a:r>
            <a:r>
              <a:rPr lang="cs-CZ" sz="1800">
                <a:solidFill>
                  <a:srgbClr val="595959"/>
                </a:solidFill>
              </a:rPr>
              <a:t>– Green Office a koncepce udržitelnosti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70C0"/>
              </a:buClr>
              <a:buSzPts val="1800"/>
              <a:buNone/>
            </a:pPr>
            <a:r>
              <a:rPr b="1" lang="cs-CZ" sz="1800" cap="none">
                <a:solidFill>
                  <a:srgbClr val="0070C0"/>
                </a:solidFill>
              </a:rPr>
              <a:t>KARIÉRNÍ CENTRUM </a:t>
            </a:r>
            <a:r>
              <a:rPr lang="cs-CZ" sz="1800">
                <a:solidFill>
                  <a:srgbClr val="595959"/>
                </a:solidFill>
              </a:rPr>
              <a:t>– pomoc s uplatněním i přednášky s profíky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70C0"/>
              </a:buClr>
              <a:buSzPts val="1800"/>
              <a:buNone/>
            </a:pPr>
            <a:r>
              <a:rPr b="1" lang="cs-CZ" sz="1800" cap="none">
                <a:solidFill>
                  <a:srgbClr val="0070C0"/>
                </a:solidFill>
              </a:rPr>
              <a:t>DARUJ KREV S UP </a:t>
            </a:r>
            <a:r>
              <a:rPr lang="cs-CZ" sz="1800">
                <a:solidFill>
                  <a:srgbClr val="595959"/>
                </a:solidFill>
              </a:rPr>
              <a:t>– podpora bezplatného dárcovství krve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70C0"/>
              </a:buClr>
              <a:buSzPts val="1800"/>
              <a:buNone/>
            </a:pPr>
            <a:r>
              <a:rPr b="1" lang="cs-CZ" sz="1800" cap="none">
                <a:solidFill>
                  <a:srgbClr val="0070C0"/>
                </a:solidFill>
              </a:rPr>
              <a:t>PEVNOST POZNÁNÍ </a:t>
            </a:r>
            <a:r>
              <a:rPr lang="cs-CZ" sz="1800">
                <a:solidFill>
                  <a:srgbClr val="595959"/>
                </a:solidFill>
              </a:rPr>
              <a:t>– vlastní interaktivní muzeum vědy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70C0"/>
              </a:buClr>
              <a:buSzPts val="1800"/>
              <a:buNone/>
            </a:pPr>
            <a:r>
              <a:rPr b="1" lang="cs-CZ" sz="1800" cap="none">
                <a:solidFill>
                  <a:srgbClr val="0070C0"/>
                </a:solidFill>
              </a:rPr>
              <a:t>KREATIVNÍ OLOMOUC </a:t>
            </a:r>
            <a:r>
              <a:rPr lang="cs-CZ" sz="1800">
                <a:solidFill>
                  <a:srgbClr val="595959"/>
                </a:solidFill>
              </a:rPr>
              <a:t>– podporujeme kreativní a kulturní průmysly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70C0"/>
              </a:buClr>
              <a:buSzPts val="1800"/>
              <a:buNone/>
            </a:pPr>
            <a:r>
              <a:rPr b="1" lang="cs-CZ" sz="1800" cap="none">
                <a:solidFill>
                  <a:srgbClr val="0070C0"/>
                </a:solidFill>
              </a:rPr>
              <a:t>OLOMOUCKÝ MAJÁLES UP </a:t>
            </a:r>
            <a:r>
              <a:rPr lang="cs-CZ" sz="1800">
                <a:solidFill>
                  <a:srgbClr val="595959"/>
                </a:solidFill>
              </a:rPr>
              <a:t>– dvoudenní festival aneb Studenti studentům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70C0"/>
              </a:buClr>
              <a:buSzPts val="1800"/>
              <a:buNone/>
            </a:pPr>
            <a:r>
              <a:rPr b="1" lang="cs-CZ" sz="1800" cap="none">
                <a:solidFill>
                  <a:srgbClr val="0070C0"/>
                </a:solidFill>
              </a:rPr>
              <a:t>NOC VĚDCŮ </a:t>
            </a:r>
            <a:r>
              <a:rPr lang="cs-CZ" sz="1800">
                <a:solidFill>
                  <a:srgbClr val="595959"/>
                </a:solidFill>
              </a:rPr>
              <a:t>– největší akce popularizující vědu po setmění (</a:t>
            </a:r>
            <a:r>
              <a:rPr lang="cs-CZ" sz="1800" u="sng">
                <a:solidFill>
                  <a:srgbClr val="595959"/>
                </a:solidFill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video</a:t>
            </a:r>
            <a:r>
              <a:rPr lang="cs-CZ" sz="1800">
                <a:solidFill>
                  <a:srgbClr val="595959"/>
                </a:solidFill>
              </a:rPr>
              <a:t>)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70C0"/>
              </a:buClr>
              <a:buSzPts val="1800"/>
              <a:buNone/>
            </a:pPr>
            <a:r>
              <a:rPr b="1" lang="cs-CZ" sz="1800" cap="none">
                <a:solidFill>
                  <a:srgbClr val="0070C0"/>
                </a:solidFill>
              </a:rPr>
              <a:t>MEET UP </a:t>
            </a:r>
            <a:r>
              <a:rPr lang="cs-CZ" sz="1800">
                <a:solidFill>
                  <a:srgbClr val="595959"/>
                </a:solidFill>
              </a:rPr>
              <a:t>– uvítací akce (nejen) pro prváky na začátku semestru (</a:t>
            </a:r>
            <a:r>
              <a:rPr lang="cs-CZ" sz="1800" u="sng">
                <a:solidFill>
                  <a:srgbClr val="595959"/>
                </a:solidFill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video</a:t>
            </a:r>
            <a:r>
              <a:rPr lang="cs-CZ" sz="1800">
                <a:solidFill>
                  <a:srgbClr val="595959"/>
                </a:solidFill>
              </a:rPr>
              <a:t>)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70C0"/>
              </a:buClr>
              <a:buSzPts val="1800"/>
              <a:buNone/>
            </a:pPr>
            <a:r>
              <a:rPr b="1" lang="cs-CZ" sz="1800" cap="none">
                <a:solidFill>
                  <a:srgbClr val="0070C0"/>
                </a:solidFill>
              </a:rPr>
              <a:t>STREET ART FESTIVAL </a:t>
            </a:r>
            <a:r>
              <a:rPr lang="cs-CZ" sz="1800">
                <a:solidFill>
                  <a:srgbClr val="595959"/>
                </a:solidFill>
              </a:rPr>
              <a:t>– největší street artový festival u nás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t/>
            </a:r>
            <a:endParaRPr sz="1800">
              <a:solidFill>
                <a:srgbClr val="595959"/>
              </a:solidFill>
            </a:endParaRPr>
          </a:p>
        </p:txBody>
      </p:sp>
      <p:pic>
        <p:nvPicPr>
          <p:cNvPr id="240" name="Google Shape;240;p1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140032" y="539015"/>
            <a:ext cx="12083890" cy="54179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"/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1" name="Google Shape;91;p2"/>
          <p:cNvSpPr txBox="1"/>
          <p:nvPr>
            <p:ph type="title"/>
          </p:nvPr>
        </p:nvSpPr>
        <p:spPr>
          <a:xfrm>
            <a:off x="6094476" y="406862"/>
            <a:ext cx="6852556" cy="180730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4400"/>
              <a:buFont typeface="Calibri"/>
              <a:buNone/>
            </a:pPr>
            <a:r>
              <a:rPr b="1" lang="cs-CZ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OLOMOUC – </a:t>
            </a:r>
            <a:br>
              <a:rPr b="1" lang="cs-CZ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lang="cs-CZ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UNIVERZITNÍ MĚSTO</a:t>
            </a:r>
            <a:endParaRPr/>
          </a:p>
        </p:txBody>
      </p:sp>
      <p:sp>
        <p:nvSpPr>
          <p:cNvPr id="92" name="Google Shape;92;p2"/>
          <p:cNvSpPr txBox="1"/>
          <p:nvPr>
            <p:ph idx="1" type="body"/>
          </p:nvPr>
        </p:nvSpPr>
        <p:spPr>
          <a:xfrm>
            <a:off x="6120396" y="2198632"/>
            <a:ext cx="5776532" cy="384366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1800"/>
              <a:buNone/>
            </a:pPr>
            <a:r>
              <a:rPr b="1" lang="cs-CZ" sz="1800" cap="none">
                <a:solidFill>
                  <a:srgbClr val="0070C0"/>
                </a:solidFill>
              </a:rPr>
              <a:t>JSME „NEJSTUDENTŠTĚJŠÍ“ MĚSTO</a:t>
            </a:r>
            <a:endParaRPr b="1" sz="1800" cap="none">
              <a:solidFill>
                <a:srgbClr val="0070C0"/>
              </a:solidFill>
            </a:endParaRPr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70C0"/>
              </a:buClr>
              <a:buSzPts val="1800"/>
              <a:buChar char="•"/>
            </a:pPr>
            <a:r>
              <a:rPr b="1" lang="cs-CZ" sz="1800">
                <a:solidFill>
                  <a:srgbClr val="0070C0"/>
                </a:solidFill>
              </a:rPr>
              <a:t>100 000 </a:t>
            </a:r>
            <a:r>
              <a:rPr lang="cs-CZ" sz="1800">
                <a:solidFill>
                  <a:srgbClr val="595959"/>
                </a:solidFill>
              </a:rPr>
              <a:t>obyvatel | </a:t>
            </a:r>
            <a:r>
              <a:rPr b="1" lang="cs-CZ" sz="1800">
                <a:solidFill>
                  <a:srgbClr val="0070C0"/>
                </a:solidFill>
              </a:rPr>
              <a:t>23 000 </a:t>
            </a:r>
            <a:r>
              <a:rPr lang="cs-CZ" sz="1800">
                <a:solidFill>
                  <a:srgbClr val="595959"/>
                </a:solidFill>
              </a:rPr>
              <a:t>studentů | </a:t>
            </a:r>
            <a:r>
              <a:rPr b="1" lang="cs-CZ" sz="1800">
                <a:solidFill>
                  <a:srgbClr val="0070C0"/>
                </a:solidFill>
              </a:rPr>
              <a:t>4 000 </a:t>
            </a:r>
            <a:r>
              <a:rPr lang="cs-CZ" sz="1800">
                <a:solidFill>
                  <a:srgbClr val="595959"/>
                </a:solidFill>
              </a:rPr>
              <a:t>zaměstnanců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t/>
            </a:r>
            <a:endParaRPr sz="1800">
              <a:solidFill>
                <a:srgbClr val="595959"/>
              </a:solidFill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70C0"/>
              </a:buClr>
              <a:buSzPts val="1800"/>
              <a:buNone/>
            </a:pPr>
            <a:r>
              <a:rPr b="1" lang="cs-CZ" sz="1800" cap="none">
                <a:solidFill>
                  <a:srgbClr val="0070C0"/>
                </a:solidFill>
              </a:rPr>
              <a:t>PATŘÍME MEZI TOP 3 UNIVERZITY V ČESKU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1800"/>
              <a:buChar char="•"/>
            </a:pPr>
            <a:r>
              <a:rPr lang="cs-CZ" sz="1800">
                <a:solidFill>
                  <a:srgbClr val="595959"/>
                </a:solidFill>
              </a:rPr>
              <a:t>nejstarší univerzita na Moravě a největší zaměstnavatel 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t/>
            </a:r>
            <a:endParaRPr sz="1800">
              <a:solidFill>
                <a:srgbClr val="595959"/>
              </a:solidFill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70C0"/>
              </a:buClr>
              <a:buSzPts val="1800"/>
              <a:buNone/>
            </a:pPr>
            <a:r>
              <a:rPr b="1" lang="cs-CZ" sz="1800" cap="none">
                <a:solidFill>
                  <a:srgbClr val="0070C0"/>
                </a:solidFill>
              </a:rPr>
              <a:t>SOUČÁST SVĚTOVÉHO DĚDICTVÍ UNESCO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70C0"/>
              </a:buClr>
              <a:buSzPts val="1800"/>
              <a:buChar char="•"/>
            </a:pPr>
            <a:r>
              <a:rPr b="1" lang="cs-CZ" sz="1800">
                <a:solidFill>
                  <a:srgbClr val="0070C0"/>
                </a:solidFill>
              </a:rPr>
              <a:t>2. největší </a:t>
            </a:r>
            <a:r>
              <a:rPr lang="cs-CZ" sz="1800">
                <a:solidFill>
                  <a:srgbClr val="595959"/>
                </a:solidFill>
              </a:rPr>
              <a:t>památková oblast v Česku a centrum kultury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t/>
            </a:r>
            <a:endParaRPr b="1" sz="1800">
              <a:solidFill>
                <a:srgbClr val="0070C0"/>
              </a:solidFill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70C0"/>
              </a:buClr>
              <a:buSzPts val="1800"/>
              <a:buNone/>
            </a:pPr>
            <a:r>
              <a:rPr b="1" lang="cs-CZ" sz="1800" cap="none">
                <a:solidFill>
                  <a:srgbClr val="0070C0"/>
                </a:solidFill>
              </a:rPr>
              <a:t>JSME JEDNA Z TOP 10 DESTINACÍ V EVROPĚ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1800"/>
              <a:buChar char="•"/>
            </a:pPr>
            <a:r>
              <a:rPr lang="cs-CZ" sz="1800">
                <a:solidFill>
                  <a:srgbClr val="595959"/>
                </a:solidFill>
              </a:rPr>
              <a:t>doporučuje Lonely Planet a New York Times 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t/>
            </a:r>
            <a:endParaRPr sz="1800">
              <a:solidFill>
                <a:srgbClr val="595959"/>
              </a:solidFill>
            </a:endParaRPr>
          </a:p>
        </p:txBody>
      </p:sp>
      <p:pic>
        <p:nvPicPr>
          <p:cNvPr id="93" name="Google Shape;93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25920" y="504139"/>
            <a:ext cx="6120396" cy="61203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20"/>
          <p:cNvSpPr txBox="1"/>
          <p:nvPr>
            <p:ph type="title"/>
          </p:nvPr>
        </p:nvSpPr>
        <p:spPr>
          <a:xfrm>
            <a:off x="431095" y="175323"/>
            <a:ext cx="9896726" cy="180730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4400"/>
              <a:buFont typeface="Calibri"/>
              <a:buNone/>
            </a:pPr>
            <a:r>
              <a:rPr b="1" lang="cs-CZ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KDE SE DOZVĚDĚT VÍC?</a:t>
            </a:r>
            <a:endParaRPr/>
          </a:p>
        </p:txBody>
      </p:sp>
      <p:pic>
        <p:nvPicPr>
          <p:cNvPr id="246" name="Google Shape;246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04754" y="2920481"/>
            <a:ext cx="3718277" cy="2530329"/>
          </a:xfrm>
          <a:prstGeom prst="rect">
            <a:avLst/>
          </a:prstGeom>
          <a:noFill/>
          <a:ln>
            <a:noFill/>
          </a:ln>
        </p:spPr>
      </p:pic>
      <p:sp>
        <p:nvSpPr>
          <p:cNvPr id="247" name="Google Shape;247;p20"/>
          <p:cNvSpPr txBox="1"/>
          <p:nvPr/>
        </p:nvSpPr>
        <p:spPr>
          <a:xfrm>
            <a:off x="463142" y="1729116"/>
            <a:ext cx="3472045" cy="42883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7500"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ct val="100000"/>
              <a:buFont typeface="Calibri"/>
              <a:buNone/>
            </a:pPr>
            <a:r>
              <a:rPr b="1" i="0" lang="cs-CZ" sz="2400" u="none" cap="none" strike="noStrik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www.univerzitnimesto.cz</a:t>
            </a:r>
            <a:endParaRPr/>
          </a:p>
        </p:txBody>
      </p:sp>
      <p:sp>
        <p:nvSpPr>
          <p:cNvPr id="248" name="Google Shape;248;p20"/>
          <p:cNvSpPr txBox="1"/>
          <p:nvPr/>
        </p:nvSpPr>
        <p:spPr>
          <a:xfrm>
            <a:off x="5074128" y="1696286"/>
            <a:ext cx="6094638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cs-CZ" sz="2400" u="none" cap="none" strike="noStrik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UPlikace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Obsah obrázku mapa&#10;&#10;Popis byl vytvořen automaticky" id="249" name="Google Shape;249;p2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400165" y="2416478"/>
            <a:ext cx="2334436" cy="432788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Obsah obrázku text&#10;&#10;Popis byl vytvořen automaticky" id="250" name="Google Shape;250;p2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631964" y="2449386"/>
            <a:ext cx="2146545" cy="40073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" name="Google Shape;251;p2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074128" y="2416478"/>
            <a:ext cx="2334435" cy="432788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21"/>
          <p:cNvSpPr/>
          <p:nvPr/>
        </p:nvSpPr>
        <p:spPr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57" name="Google Shape;257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85403" y="2000707"/>
            <a:ext cx="4697099" cy="4697099"/>
          </a:xfrm>
          <a:prstGeom prst="rect">
            <a:avLst/>
          </a:prstGeom>
          <a:noFill/>
          <a:ln>
            <a:noFill/>
          </a:ln>
        </p:spPr>
      </p:pic>
      <p:sp>
        <p:nvSpPr>
          <p:cNvPr id="258" name="Google Shape;258;p21"/>
          <p:cNvSpPr txBox="1"/>
          <p:nvPr>
            <p:ph type="title"/>
          </p:nvPr>
        </p:nvSpPr>
        <p:spPr>
          <a:xfrm>
            <a:off x="463142" y="1729116"/>
            <a:ext cx="4582050" cy="42883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2400"/>
              <a:buFont typeface="Calibri"/>
              <a:buNone/>
            </a:pPr>
            <a:r>
              <a:rPr b="1" lang="cs-CZ" sz="24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IG (#univerzita.palackeho)			</a:t>
            </a:r>
            <a:endParaRPr/>
          </a:p>
        </p:txBody>
      </p:sp>
      <p:pic>
        <p:nvPicPr>
          <p:cNvPr id="259" name="Google Shape;259;p2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866066" y="2157951"/>
            <a:ext cx="5390147" cy="3842051"/>
          </a:xfrm>
          <a:prstGeom prst="rect">
            <a:avLst/>
          </a:prstGeom>
          <a:noFill/>
          <a:ln>
            <a:noFill/>
          </a:ln>
        </p:spPr>
      </p:pic>
      <p:sp>
        <p:nvSpPr>
          <p:cNvPr id="260" name="Google Shape;260;p21"/>
          <p:cNvSpPr txBox="1"/>
          <p:nvPr/>
        </p:nvSpPr>
        <p:spPr>
          <a:xfrm>
            <a:off x="431095" y="175323"/>
            <a:ext cx="9896726" cy="180730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4400"/>
              <a:buFont typeface="Calibri"/>
              <a:buNone/>
            </a:pPr>
            <a:r>
              <a:rPr b="1" lang="cs-CZ" sz="44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KDE SE DOZVĚDĚT VÍC?</a:t>
            </a:r>
            <a:endParaRPr/>
          </a:p>
        </p:txBody>
      </p:sp>
      <p:sp>
        <p:nvSpPr>
          <p:cNvPr id="261" name="Google Shape;261;p21"/>
          <p:cNvSpPr txBox="1"/>
          <p:nvPr/>
        </p:nvSpPr>
        <p:spPr>
          <a:xfrm>
            <a:off x="5866066" y="1498283"/>
            <a:ext cx="6094638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cs-CZ" sz="24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Facebook (univerzita.palackeho)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" name="Google Shape;266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98545" y="0"/>
            <a:ext cx="9594909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1" name="Google Shape;271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706101" y="-108834"/>
            <a:ext cx="13442387" cy="6026996"/>
          </a:xfrm>
          <a:prstGeom prst="rect">
            <a:avLst/>
          </a:prstGeom>
          <a:noFill/>
          <a:ln>
            <a:noFill/>
          </a:ln>
        </p:spPr>
      </p:pic>
      <p:sp>
        <p:nvSpPr>
          <p:cNvPr id="272" name="Google Shape;272;p23"/>
          <p:cNvSpPr txBox="1"/>
          <p:nvPr>
            <p:ph idx="1" type="body"/>
          </p:nvPr>
        </p:nvSpPr>
        <p:spPr>
          <a:xfrm>
            <a:off x="3801281" y="1692818"/>
            <a:ext cx="4427622" cy="3711426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 b="1">
              <a:solidFill>
                <a:srgbClr val="0070C0"/>
              </a:solidFill>
            </a:endParaRPr>
          </a:p>
          <a:p>
            <a:pPr indent="0" lvl="0" marL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70C0"/>
              </a:buClr>
              <a:buSzPts val="3600"/>
              <a:buNone/>
            </a:pPr>
            <a:r>
              <a:rPr b="1" lang="cs-CZ" sz="3600">
                <a:solidFill>
                  <a:srgbClr val="0070C0"/>
                </a:solidFill>
              </a:rPr>
              <a:t>Den otevřených dveří </a:t>
            </a:r>
            <a:endParaRPr/>
          </a:p>
          <a:p>
            <a:pPr indent="0" lvl="0" marL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70C0"/>
              </a:buClr>
              <a:buSzPts val="3600"/>
              <a:buNone/>
            </a:pPr>
            <a:r>
              <a:rPr b="1" lang="cs-CZ" sz="3600">
                <a:solidFill>
                  <a:srgbClr val="0070C0"/>
                </a:solidFill>
              </a:rPr>
              <a:t>29. 11. 2024 </a:t>
            </a:r>
            <a:endParaRPr/>
          </a:p>
          <a:p>
            <a:pPr indent="0" lvl="0" marL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70C0"/>
              </a:buClr>
              <a:buSzPts val="3600"/>
              <a:buNone/>
            </a:pPr>
            <a:r>
              <a:rPr b="1" lang="cs-CZ" sz="3600">
                <a:solidFill>
                  <a:srgbClr val="0070C0"/>
                </a:solidFill>
              </a:rPr>
              <a:t>25. 1. 2025</a:t>
            </a:r>
            <a:endParaRPr/>
          </a:p>
          <a:p>
            <a:pPr indent="0" lvl="0" marL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 b="1">
              <a:solidFill>
                <a:srgbClr val="0070C0"/>
              </a:solidFill>
            </a:endParaRPr>
          </a:p>
          <a:p>
            <a:pPr indent="0" lvl="0" marL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70C0"/>
              </a:buClr>
              <a:buSzPts val="2800"/>
              <a:buNone/>
            </a:pPr>
            <a:r>
              <a:rPr b="1" lang="cs-CZ">
                <a:solidFill>
                  <a:srgbClr val="0070C0"/>
                </a:solidFill>
              </a:rPr>
              <a:t>www.univerzitnimesto.cz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3"/>
          <p:cNvSpPr/>
          <p:nvPr/>
        </p:nvSpPr>
        <p:spPr>
          <a:xfrm>
            <a:off x="1524" y="0"/>
            <a:ext cx="12188952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9" name="Google Shape;99;p3"/>
          <p:cNvPicPr preferRelativeResize="0"/>
          <p:nvPr/>
        </p:nvPicPr>
        <p:blipFill rotWithShape="1">
          <a:blip r:embed="rId3">
            <a:alphaModFix/>
          </a:blip>
          <a:srcRect b="-1" l="13849" r="14416" t="0"/>
          <a:stretch/>
        </p:blipFill>
        <p:spPr>
          <a:xfrm>
            <a:off x="-1" y="10"/>
            <a:ext cx="7370057" cy="685799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Obsah obrázku exteriér, obloha, město, budova&#10;&#10;Popis byl vytvořen automaticky" id="100" name="Google Shape;100;p3"/>
          <p:cNvPicPr preferRelativeResize="0"/>
          <p:nvPr/>
        </p:nvPicPr>
        <p:blipFill rotWithShape="1">
          <a:blip r:embed="rId4">
            <a:alphaModFix/>
          </a:blip>
          <a:srcRect b="4185" l="0" r="-3" t="0"/>
          <a:stretch/>
        </p:blipFill>
        <p:spPr>
          <a:xfrm>
            <a:off x="7534656" y="1"/>
            <a:ext cx="4657344" cy="334670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Obsah obrázku strom, exteriér, obloha, město&#10;&#10;Popis byl vytvořen automaticky" id="101" name="Google Shape;101;p3"/>
          <p:cNvPicPr preferRelativeResize="0"/>
          <p:nvPr/>
        </p:nvPicPr>
        <p:blipFill rotWithShape="1">
          <a:blip r:embed="rId5">
            <a:alphaModFix/>
          </a:blip>
          <a:srcRect b="-4" l="0" r="7105" t="0"/>
          <a:stretch/>
        </p:blipFill>
        <p:spPr>
          <a:xfrm>
            <a:off x="7534654" y="3511296"/>
            <a:ext cx="4657346" cy="33467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4"/>
          <p:cNvSpPr txBox="1"/>
          <p:nvPr>
            <p:ph type="title"/>
          </p:nvPr>
        </p:nvSpPr>
        <p:spPr>
          <a:xfrm>
            <a:off x="431095" y="175323"/>
            <a:ext cx="9896726" cy="180730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4400"/>
              <a:buFont typeface="Calibri"/>
              <a:buNone/>
            </a:pPr>
            <a:r>
              <a:rPr b="1" lang="cs-CZ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UNIVERZITA PALACKÉHO V OLOMOUCI</a:t>
            </a:r>
            <a:endParaRPr/>
          </a:p>
        </p:txBody>
      </p:sp>
      <p:sp>
        <p:nvSpPr>
          <p:cNvPr id="107" name="Google Shape;107;p4"/>
          <p:cNvSpPr txBox="1"/>
          <p:nvPr>
            <p:ph idx="1" type="body"/>
          </p:nvPr>
        </p:nvSpPr>
        <p:spPr>
          <a:xfrm>
            <a:off x="494566" y="1774382"/>
            <a:ext cx="6160238" cy="384366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1800"/>
              <a:buNone/>
            </a:pPr>
            <a:r>
              <a:rPr b="1" lang="cs-CZ" sz="1800" cap="none">
                <a:solidFill>
                  <a:srgbClr val="0070C0"/>
                </a:solidFill>
              </a:rPr>
              <a:t>NESLEDUJEME TRENDY, UDÁVÁME JE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1800"/>
              <a:buChar char="•"/>
            </a:pPr>
            <a:r>
              <a:rPr lang="cs-CZ" sz="1800">
                <a:solidFill>
                  <a:srgbClr val="595959"/>
                </a:solidFill>
              </a:rPr>
              <a:t>máme jeden z nejrychleji rostoucích vědeckých výkonů v ČR</a:t>
            </a:r>
            <a:r>
              <a:rPr b="1" lang="cs-CZ" sz="1800">
                <a:solidFill>
                  <a:srgbClr val="0070C0"/>
                </a:solidFill>
              </a:rPr>
              <a:t> </a:t>
            </a:r>
            <a:endParaRPr sz="1800">
              <a:solidFill>
                <a:srgbClr val="595959"/>
              </a:solidFill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t/>
            </a:r>
            <a:endParaRPr sz="1800">
              <a:solidFill>
                <a:srgbClr val="595959"/>
              </a:solidFill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70C0"/>
              </a:buClr>
              <a:buSzPts val="1800"/>
              <a:buNone/>
            </a:pPr>
            <a:r>
              <a:rPr b="1" lang="cs-CZ" sz="1800" cap="none">
                <a:solidFill>
                  <a:srgbClr val="0070C0"/>
                </a:solidFill>
              </a:rPr>
              <a:t>PATŘÍME K NEJVÝBĚROVĚJŠÍM ŠKOLÁM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1800"/>
              <a:buChar char="•"/>
            </a:pPr>
            <a:r>
              <a:rPr lang="cs-CZ" sz="1800">
                <a:solidFill>
                  <a:srgbClr val="595959"/>
                </a:solidFill>
              </a:rPr>
              <a:t>letos se k nám hlásilo </a:t>
            </a:r>
            <a:r>
              <a:rPr b="1" lang="cs-CZ" sz="1800" cap="none">
                <a:solidFill>
                  <a:srgbClr val="0070C0"/>
                </a:solidFill>
              </a:rPr>
              <a:t>25 000 </a:t>
            </a:r>
            <a:r>
              <a:rPr lang="cs-CZ" sz="1800">
                <a:solidFill>
                  <a:srgbClr val="595959"/>
                </a:solidFill>
              </a:rPr>
              <a:t>studentů a zapsalo se cca </a:t>
            </a:r>
            <a:r>
              <a:rPr b="1" lang="cs-CZ" sz="1800" cap="none">
                <a:solidFill>
                  <a:srgbClr val="0070C0"/>
                </a:solidFill>
              </a:rPr>
              <a:t>8 000</a:t>
            </a:r>
            <a:endParaRPr b="1" sz="1800">
              <a:solidFill>
                <a:schemeClr val="accent1"/>
              </a:solidFill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t/>
            </a:r>
            <a:endParaRPr sz="1800">
              <a:solidFill>
                <a:srgbClr val="595959"/>
              </a:solidFill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70C0"/>
              </a:buClr>
              <a:buSzPts val="1800"/>
              <a:buNone/>
            </a:pPr>
            <a:r>
              <a:rPr b="1" lang="cs-CZ" sz="1800" cap="none">
                <a:solidFill>
                  <a:srgbClr val="0070C0"/>
                </a:solidFill>
              </a:rPr>
              <a:t>JSME TZV. „RESEARCH UNIVERSITY“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1800"/>
              <a:buChar char="•"/>
            </a:pPr>
            <a:r>
              <a:rPr lang="cs-CZ" sz="1800">
                <a:solidFill>
                  <a:srgbClr val="595959"/>
                </a:solidFill>
              </a:rPr>
              <a:t>prioritou je pro nás věda, výzkum a jejich aplikace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t/>
            </a:r>
            <a:endParaRPr b="1" sz="1800">
              <a:solidFill>
                <a:srgbClr val="0070C0"/>
              </a:solidFill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70C0"/>
              </a:buClr>
              <a:buSzPts val="1800"/>
              <a:buNone/>
            </a:pPr>
            <a:r>
              <a:rPr b="1" lang="cs-CZ" sz="1800" cap="none">
                <a:solidFill>
                  <a:srgbClr val="0070C0"/>
                </a:solidFill>
              </a:rPr>
              <a:t>NABÍZÍME KOMBINACÍ 1 000 STUDIJNÍCH OBORŮ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1800"/>
              <a:buChar char="•"/>
            </a:pPr>
            <a:r>
              <a:rPr lang="cs-CZ" sz="1800">
                <a:solidFill>
                  <a:srgbClr val="595959"/>
                </a:solidFill>
              </a:rPr>
              <a:t>najdeš u nás humanitní studia, společenské vědy, právo, medicínu, přírodní vědy i uměnovědná studia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t/>
            </a:r>
            <a:endParaRPr sz="1800">
              <a:solidFill>
                <a:srgbClr val="595959"/>
              </a:solidFill>
            </a:endParaRPr>
          </a:p>
        </p:txBody>
      </p:sp>
      <p:pic>
        <p:nvPicPr>
          <p:cNvPr id="108" name="Google Shape;108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196586" y="1877962"/>
            <a:ext cx="4661117" cy="466111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5"/>
          <p:cNvSpPr/>
          <p:nvPr/>
        </p:nvSpPr>
        <p:spPr>
          <a:xfrm>
            <a:off x="1524" y="0"/>
            <a:ext cx="12188952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Obsah obrázku obloha, exteriér&#10;&#10;Popis byl vytvořen automaticky" id="114" name="Google Shape;114;p5"/>
          <p:cNvPicPr preferRelativeResize="0"/>
          <p:nvPr/>
        </p:nvPicPr>
        <p:blipFill rotWithShape="1">
          <a:blip r:embed="rId3">
            <a:alphaModFix/>
          </a:blip>
          <a:srcRect b="-1" l="0" r="23966" t="0"/>
          <a:stretch/>
        </p:blipFill>
        <p:spPr>
          <a:xfrm>
            <a:off x="-1" y="10"/>
            <a:ext cx="7370057" cy="685799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Obsah obrázku exteriér, tráva, budova, chodník&#10;&#10;Popis byl vytvořen automaticky" id="115" name="Google Shape;115;p5"/>
          <p:cNvPicPr preferRelativeResize="0"/>
          <p:nvPr/>
        </p:nvPicPr>
        <p:blipFill rotWithShape="1">
          <a:blip r:embed="rId4">
            <a:alphaModFix/>
          </a:blip>
          <a:srcRect b="-4" l="957" r="6148" t="0"/>
          <a:stretch/>
        </p:blipFill>
        <p:spPr>
          <a:xfrm>
            <a:off x="7534656" y="1"/>
            <a:ext cx="4657344" cy="334670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Obsah obrázku interiér, osoba, strop, červená&#10;&#10;Popis byl vytvořen automaticky" id="116" name="Google Shape;116;p5"/>
          <p:cNvPicPr preferRelativeResize="0"/>
          <p:nvPr/>
        </p:nvPicPr>
        <p:blipFill rotWithShape="1">
          <a:blip r:embed="rId5">
            <a:alphaModFix/>
          </a:blip>
          <a:srcRect b="-3" l="0" r="-3" t="4189"/>
          <a:stretch/>
        </p:blipFill>
        <p:spPr>
          <a:xfrm>
            <a:off x="7534654" y="3511296"/>
            <a:ext cx="4657346" cy="33467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6"/>
          <p:cNvSpPr txBox="1"/>
          <p:nvPr>
            <p:ph type="title"/>
          </p:nvPr>
        </p:nvSpPr>
        <p:spPr>
          <a:xfrm>
            <a:off x="431095" y="175323"/>
            <a:ext cx="9896726" cy="180730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4400"/>
              <a:buFont typeface="Calibri"/>
              <a:buNone/>
            </a:pPr>
            <a:r>
              <a:rPr b="1" lang="cs-CZ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STUDIUM U NÁS</a:t>
            </a:r>
            <a:endParaRPr/>
          </a:p>
        </p:txBody>
      </p:sp>
      <p:sp>
        <p:nvSpPr>
          <p:cNvPr id="122" name="Google Shape;122;p6"/>
          <p:cNvSpPr txBox="1"/>
          <p:nvPr>
            <p:ph idx="1" type="body"/>
          </p:nvPr>
        </p:nvSpPr>
        <p:spPr>
          <a:xfrm>
            <a:off x="494565" y="1774382"/>
            <a:ext cx="6538533" cy="384366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1800"/>
              <a:buNone/>
            </a:pPr>
            <a:r>
              <a:rPr b="1" lang="cs-CZ" sz="1800" cap="none">
                <a:solidFill>
                  <a:srgbClr val="0070C0"/>
                </a:solidFill>
              </a:rPr>
              <a:t>VŠE ŘEŠÍME ONLINE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1800"/>
              <a:buChar char="•"/>
            </a:pPr>
            <a:r>
              <a:rPr lang="cs-CZ" sz="1800">
                <a:solidFill>
                  <a:srgbClr val="595959"/>
                </a:solidFill>
              </a:rPr>
              <a:t>online si můžeš vybrat svůj obor na </a:t>
            </a:r>
            <a:r>
              <a:rPr b="1" lang="cs-CZ" sz="1800">
                <a:solidFill>
                  <a:srgbClr val="0070C0"/>
                </a:solidFill>
              </a:rPr>
              <a:t>univerzitnimesto.cz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1800"/>
              <a:buChar char="•"/>
            </a:pPr>
            <a:r>
              <a:rPr lang="cs-CZ" sz="1800">
                <a:solidFill>
                  <a:srgbClr val="595959"/>
                </a:solidFill>
              </a:rPr>
              <a:t>online si podáš přihlášku a své studium si řešíš v mobilu </a:t>
            </a:r>
            <a:br>
              <a:rPr lang="cs-CZ" sz="1800">
                <a:solidFill>
                  <a:srgbClr val="595959"/>
                </a:solidFill>
              </a:rPr>
            </a:br>
            <a:r>
              <a:rPr lang="cs-CZ" sz="1800">
                <a:solidFill>
                  <a:srgbClr val="595959"/>
                </a:solidFill>
              </a:rPr>
              <a:t>s naší </a:t>
            </a:r>
            <a:r>
              <a:rPr b="1" lang="cs-CZ" sz="1800">
                <a:solidFill>
                  <a:srgbClr val="0070C0"/>
                </a:solidFill>
              </a:rPr>
              <a:t>UPlikací</a:t>
            </a:r>
            <a:r>
              <a:rPr lang="cs-CZ" sz="1800">
                <a:solidFill>
                  <a:srgbClr val="595959"/>
                </a:solidFill>
              </a:rPr>
              <a:t>, kde najdeš i Průvodce studenta</a:t>
            </a:r>
            <a:endParaRPr sz="1800">
              <a:solidFill>
                <a:srgbClr val="0070C0"/>
              </a:solidFill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t/>
            </a:r>
            <a:endParaRPr sz="1800">
              <a:solidFill>
                <a:srgbClr val="595959"/>
              </a:solidFill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70C0"/>
              </a:buClr>
              <a:buSzPts val="1800"/>
              <a:buNone/>
            </a:pPr>
            <a:r>
              <a:rPr b="1" lang="cs-CZ" sz="1800" cap="none">
                <a:solidFill>
                  <a:srgbClr val="0070C0"/>
                </a:solidFill>
              </a:rPr>
              <a:t>ROZVRH PODLE TEBE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1800"/>
              <a:buChar char="•"/>
            </a:pPr>
            <a:r>
              <a:rPr lang="cs-CZ" sz="1800">
                <a:solidFill>
                  <a:srgbClr val="595959"/>
                </a:solidFill>
              </a:rPr>
              <a:t>rozvrh si přizpůsobíš svým potřebám </a:t>
            </a:r>
            <a:br>
              <a:rPr lang="cs-CZ" sz="1800">
                <a:solidFill>
                  <a:srgbClr val="595959"/>
                </a:solidFill>
              </a:rPr>
            </a:br>
            <a:r>
              <a:rPr lang="cs-CZ" sz="1800">
                <a:solidFill>
                  <a:srgbClr val="595959"/>
                </a:solidFill>
              </a:rPr>
              <a:t>(</a:t>
            </a:r>
            <a:r>
              <a:rPr b="1" lang="cs-CZ" sz="1800">
                <a:solidFill>
                  <a:srgbClr val="0070C0"/>
                </a:solidFill>
              </a:rPr>
              <a:t>prezenčně </a:t>
            </a:r>
            <a:r>
              <a:rPr lang="cs-CZ" sz="1800">
                <a:solidFill>
                  <a:srgbClr val="595959"/>
                </a:solidFill>
              </a:rPr>
              <a:t>x</a:t>
            </a:r>
            <a:r>
              <a:rPr b="1" lang="cs-CZ" sz="1800">
                <a:solidFill>
                  <a:srgbClr val="0070C0"/>
                </a:solidFill>
              </a:rPr>
              <a:t> kombinovaně </a:t>
            </a:r>
            <a:r>
              <a:rPr lang="cs-CZ" sz="1800">
                <a:solidFill>
                  <a:srgbClr val="595959"/>
                </a:solidFill>
              </a:rPr>
              <a:t>x</a:t>
            </a:r>
            <a:r>
              <a:rPr b="1" lang="cs-CZ" sz="1800">
                <a:solidFill>
                  <a:srgbClr val="0070C0"/>
                </a:solidFill>
              </a:rPr>
              <a:t> online</a:t>
            </a:r>
            <a:r>
              <a:rPr lang="cs-CZ" sz="1800">
                <a:solidFill>
                  <a:srgbClr val="595959"/>
                </a:solidFill>
              </a:rPr>
              <a:t>)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1800"/>
              <a:buChar char="•"/>
            </a:pPr>
            <a:r>
              <a:rPr lang="cs-CZ" sz="1800">
                <a:solidFill>
                  <a:srgbClr val="595959"/>
                </a:solidFill>
              </a:rPr>
              <a:t>studovat můžeš i dva obory (</a:t>
            </a:r>
            <a:r>
              <a:rPr b="1" lang="cs-CZ" sz="1800">
                <a:solidFill>
                  <a:srgbClr val="0070C0"/>
                </a:solidFill>
              </a:rPr>
              <a:t>maior x minor</a:t>
            </a:r>
            <a:r>
              <a:rPr lang="cs-CZ" sz="1800">
                <a:solidFill>
                  <a:srgbClr val="595959"/>
                </a:solidFill>
              </a:rPr>
              <a:t>)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t/>
            </a:r>
            <a:endParaRPr sz="1800">
              <a:solidFill>
                <a:srgbClr val="595959"/>
              </a:solidFill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70C0"/>
              </a:buClr>
              <a:buSzPts val="1800"/>
              <a:buNone/>
            </a:pPr>
            <a:r>
              <a:rPr b="1" lang="cs-CZ" sz="1800" cap="none">
                <a:solidFill>
                  <a:srgbClr val="0070C0"/>
                </a:solidFill>
              </a:rPr>
              <a:t>PRAXE A STUDIUM V ZAHRANIČÍ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1800"/>
              <a:buChar char="•"/>
            </a:pPr>
            <a:r>
              <a:rPr lang="cs-CZ" sz="1800">
                <a:solidFill>
                  <a:srgbClr val="595959"/>
                </a:solidFill>
              </a:rPr>
              <a:t>klademe důraz na praktickou výuku a studijní stáže v zahraničí</a:t>
            </a:r>
            <a:endParaRPr/>
          </a:p>
        </p:txBody>
      </p:sp>
      <p:pic>
        <p:nvPicPr>
          <p:cNvPr descr="Obsah obrázku strom, rostlina, tmavé&#10;&#10;Popis byl vytvořen automaticky" id="123" name="Google Shape;123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278328" y="1582993"/>
            <a:ext cx="4635910" cy="46359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7"/>
          <p:cNvSpPr txBox="1"/>
          <p:nvPr>
            <p:ph type="title"/>
          </p:nvPr>
        </p:nvSpPr>
        <p:spPr>
          <a:xfrm>
            <a:off x="431095" y="175323"/>
            <a:ext cx="9896726" cy="180730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4400"/>
              <a:buFont typeface="Calibri"/>
              <a:buNone/>
            </a:pPr>
            <a:r>
              <a:rPr b="1" lang="cs-CZ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STUDIUM U NÁS</a:t>
            </a:r>
            <a:endParaRPr/>
          </a:p>
        </p:txBody>
      </p:sp>
      <p:sp>
        <p:nvSpPr>
          <p:cNvPr id="129" name="Google Shape;129;p7"/>
          <p:cNvSpPr txBox="1"/>
          <p:nvPr>
            <p:ph idx="1" type="body"/>
          </p:nvPr>
        </p:nvSpPr>
        <p:spPr>
          <a:xfrm>
            <a:off x="494564" y="1774382"/>
            <a:ext cx="6926076" cy="384366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1800"/>
              <a:buNone/>
            </a:pPr>
            <a:r>
              <a:rPr b="1" lang="cs-CZ" sz="1800" cap="none">
                <a:solidFill>
                  <a:srgbClr val="0070C0"/>
                </a:solidFill>
              </a:rPr>
              <a:t>ŠIROKÁ NABÍDKA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1800"/>
              <a:buChar char="•"/>
            </a:pPr>
            <a:r>
              <a:rPr lang="cs-CZ" sz="1800">
                <a:solidFill>
                  <a:srgbClr val="595959"/>
                </a:solidFill>
              </a:rPr>
              <a:t>studovat můžeš na jedné z </a:t>
            </a:r>
            <a:r>
              <a:rPr b="1" lang="cs-CZ" sz="1800">
                <a:solidFill>
                  <a:srgbClr val="0070C0"/>
                </a:solidFill>
              </a:rPr>
              <a:t>8 fakult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1800"/>
              <a:buChar char="•"/>
            </a:pPr>
            <a:r>
              <a:rPr lang="cs-CZ" sz="1800">
                <a:solidFill>
                  <a:srgbClr val="595959"/>
                </a:solidFill>
              </a:rPr>
              <a:t>nabízíme </a:t>
            </a:r>
            <a:r>
              <a:rPr b="1" lang="cs-CZ" sz="1800">
                <a:solidFill>
                  <a:srgbClr val="0070C0"/>
                </a:solidFill>
              </a:rPr>
              <a:t>1 000+ studijních programů</a:t>
            </a:r>
            <a:r>
              <a:rPr lang="cs-CZ" sz="1800">
                <a:solidFill>
                  <a:srgbClr val="595959"/>
                </a:solidFill>
              </a:rPr>
              <a:t> v češtině a </a:t>
            </a:r>
            <a:r>
              <a:rPr b="1" lang="cs-CZ" sz="1800">
                <a:solidFill>
                  <a:srgbClr val="0070C0"/>
                </a:solidFill>
              </a:rPr>
              <a:t>223</a:t>
            </a:r>
            <a:r>
              <a:rPr lang="cs-CZ" sz="1800">
                <a:solidFill>
                  <a:srgbClr val="595959"/>
                </a:solidFill>
              </a:rPr>
              <a:t> v cizím jazyce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1800"/>
              <a:buChar char="•"/>
            </a:pPr>
            <a:r>
              <a:rPr lang="cs-CZ" sz="1800">
                <a:solidFill>
                  <a:srgbClr val="595959"/>
                </a:solidFill>
              </a:rPr>
              <a:t>studovat můžete Bc. (3 roky), nMgr. (2 roky) nebo Mgr. (5–6 let) programy, u velké části oborů můžete dosáhnout i na Ph.D. titul</a:t>
            </a:r>
            <a:endParaRPr b="1" sz="1800">
              <a:solidFill>
                <a:srgbClr val="0070C0"/>
              </a:solidFill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t/>
            </a:r>
            <a:endParaRPr sz="1800">
              <a:solidFill>
                <a:srgbClr val="595959"/>
              </a:solidFill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70C0"/>
              </a:buClr>
              <a:buSzPts val="1800"/>
              <a:buNone/>
            </a:pPr>
            <a:r>
              <a:rPr b="1" lang="cs-CZ" sz="1800" cap="none">
                <a:solidFill>
                  <a:srgbClr val="0070C0"/>
                </a:solidFill>
              </a:rPr>
              <a:t>TOP OBORY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1800"/>
              <a:buChar char="•"/>
            </a:pPr>
            <a:r>
              <a:rPr lang="cs-CZ" sz="1800">
                <a:solidFill>
                  <a:srgbClr val="595959"/>
                </a:solidFill>
              </a:rPr>
              <a:t>nejvíce přihlášek na programy Právo a právní věda, Všeobecné lékařství, Psychologie, Fyzioterapie, Učitelství pro 1. stupeň ZŠ, …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t/>
            </a:r>
            <a:endParaRPr sz="1800">
              <a:solidFill>
                <a:srgbClr val="595959"/>
              </a:solidFill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70C0"/>
              </a:buClr>
              <a:buSzPts val="1800"/>
              <a:buNone/>
            </a:pPr>
            <a:r>
              <a:rPr b="1" lang="cs-CZ" sz="1800" cap="none">
                <a:solidFill>
                  <a:srgbClr val="0070C0"/>
                </a:solidFill>
              </a:rPr>
              <a:t>STIPENDIA &amp; PODPORA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70C0"/>
              </a:buClr>
              <a:buSzPts val="1800"/>
              <a:buChar char="•"/>
            </a:pPr>
            <a:r>
              <a:rPr b="1" lang="cs-CZ" sz="1800">
                <a:solidFill>
                  <a:srgbClr val="0070C0"/>
                </a:solidFill>
              </a:rPr>
              <a:t>75 % studujících </a:t>
            </a:r>
            <a:r>
              <a:rPr lang="cs-CZ" sz="1800">
                <a:solidFill>
                  <a:srgbClr val="595959"/>
                </a:solidFill>
              </a:rPr>
              <a:t>získá každoročně některé ze stipendií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1800"/>
              <a:buChar char="•"/>
            </a:pPr>
            <a:r>
              <a:rPr lang="cs-CZ" sz="1800">
                <a:solidFill>
                  <a:srgbClr val="595959"/>
                </a:solidFill>
              </a:rPr>
              <a:t>máme </a:t>
            </a:r>
            <a:r>
              <a:rPr b="1" lang="cs-CZ" sz="1800">
                <a:solidFill>
                  <a:srgbClr val="0070C0"/>
                </a:solidFill>
              </a:rPr>
              <a:t>Kariérní centrum</a:t>
            </a:r>
            <a:r>
              <a:rPr lang="cs-CZ" sz="1800">
                <a:solidFill>
                  <a:srgbClr val="595959"/>
                </a:solidFill>
              </a:rPr>
              <a:t>, </a:t>
            </a:r>
            <a:r>
              <a:rPr b="1" lang="cs-CZ" sz="1800">
                <a:solidFill>
                  <a:srgbClr val="0070C0"/>
                </a:solidFill>
              </a:rPr>
              <a:t>Nadační fond </a:t>
            </a:r>
            <a:r>
              <a:rPr lang="cs-CZ" sz="1800">
                <a:solidFill>
                  <a:srgbClr val="595959"/>
                </a:solidFill>
              </a:rPr>
              <a:t>nebo </a:t>
            </a:r>
            <a:r>
              <a:rPr b="1" lang="cs-CZ" sz="1800">
                <a:solidFill>
                  <a:srgbClr val="0070C0"/>
                </a:solidFill>
              </a:rPr>
              <a:t>Podnikatelský inkubátor</a:t>
            </a:r>
            <a:endParaRPr/>
          </a:p>
        </p:txBody>
      </p:sp>
      <p:pic>
        <p:nvPicPr>
          <p:cNvPr descr="Obsah obrázku text, strom, podepsat, exteriér&#10;&#10;Popis byl vytvořen automaticky" id="130" name="Google Shape;130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961993" y="4840863"/>
            <a:ext cx="1261357" cy="126135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Obsah obrázku text, strom, podepsat, exteriér&#10;&#10;Popis byl vytvořen automaticky" id="131" name="Google Shape;131;p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491416" y="4840864"/>
            <a:ext cx="1261357" cy="126135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Obsah obrázku text, strom, podepsat, exteriér&#10;&#10;Popis byl vytvořen automaticky" id="132" name="Google Shape;132;p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0400325" y="1527638"/>
            <a:ext cx="1261357" cy="126135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Obsah obrázku text, podepsat, tmavé&#10;&#10;Popis byl vytvořen automaticky" id="133" name="Google Shape;133;p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8961992" y="1570038"/>
            <a:ext cx="1261357" cy="126135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Obsah obrázku text, strom, exteriér, podepsat&#10;&#10;Popis byl vytvořen automaticky" id="134" name="Google Shape;134;p7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7484109" y="3192968"/>
            <a:ext cx="1261357" cy="126135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Obsah obrázku text, strom, podepsat, tmavé&#10;&#10;Popis byl vytvořen automaticky" id="135" name="Google Shape;135;p7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10398597" y="3192967"/>
            <a:ext cx="1261357" cy="126135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Obsah obrázku text, tmavé&#10;&#10;Popis byl vytvořen automaticky" id="136" name="Google Shape;136;p7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7559674" y="1570038"/>
            <a:ext cx="1261357" cy="126135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Obsah obrázku text, podepsat, exteriér, tmavé&#10;&#10;Popis byl vytvořen automaticky" id="137" name="Google Shape;137;p7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10398597" y="4840863"/>
            <a:ext cx="1261357" cy="12613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7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9158659" y="3362752"/>
            <a:ext cx="890239" cy="89023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8"/>
          <p:cNvSpPr/>
          <p:nvPr/>
        </p:nvSpPr>
        <p:spPr>
          <a:xfrm>
            <a:off x="1524" y="0"/>
            <a:ext cx="12188952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Obsah obrázku snězeno&#10;&#10;Popis byl vytvořen automaticky" id="144" name="Google Shape;144;p8"/>
          <p:cNvPicPr preferRelativeResize="0"/>
          <p:nvPr/>
        </p:nvPicPr>
        <p:blipFill rotWithShape="1">
          <a:blip r:embed="rId3">
            <a:alphaModFix/>
          </a:blip>
          <a:srcRect b="-1" l="13282" r="14982" t="0"/>
          <a:stretch/>
        </p:blipFill>
        <p:spPr>
          <a:xfrm>
            <a:off x="-1" y="10"/>
            <a:ext cx="7370057" cy="685799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Obsah obrázku exteriér, budova&#10;&#10;Popis byl vytvořen automaticky" id="145" name="Google Shape;145;p8"/>
          <p:cNvPicPr preferRelativeResize="0"/>
          <p:nvPr/>
        </p:nvPicPr>
        <p:blipFill rotWithShape="1">
          <a:blip r:embed="rId4">
            <a:alphaModFix/>
          </a:blip>
          <a:srcRect b="4185" l="0" r="-3" t="0"/>
          <a:stretch/>
        </p:blipFill>
        <p:spPr>
          <a:xfrm>
            <a:off x="7534656" y="1"/>
            <a:ext cx="4657344" cy="334670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Obsah obrázku tráva, obloha, exteriér, budova&#10;&#10;Popis byl vytvořen automaticky" id="146" name="Google Shape;146;p8"/>
          <p:cNvPicPr preferRelativeResize="0"/>
          <p:nvPr/>
        </p:nvPicPr>
        <p:blipFill rotWithShape="1">
          <a:blip r:embed="rId5">
            <a:alphaModFix/>
          </a:blip>
          <a:srcRect b="4185" l="0" r="-3" t="0"/>
          <a:stretch/>
        </p:blipFill>
        <p:spPr>
          <a:xfrm>
            <a:off x="7534654" y="3511296"/>
            <a:ext cx="4657346" cy="33467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9"/>
          <p:cNvSpPr txBox="1"/>
          <p:nvPr>
            <p:ph type="title"/>
          </p:nvPr>
        </p:nvSpPr>
        <p:spPr>
          <a:xfrm>
            <a:off x="431095" y="175323"/>
            <a:ext cx="9896726" cy="180730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4400"/>
              <a:buFont typeface="Calibri"/>
              <a:buNone/>
            </a:pPr>
            <a:r>
              <a:rPr b="1" lang="cs-CZ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FAKULTY UNIVERZITY PALACKÉHO</a:t>
            </a:r>
            <a:endParaRPr/>
          </a:p>
        </p:txBody>
      </p:sp>
      <p:sp>
        <p:nvSpPr>
          <p:cNvPr id="152" name="Google Shape;152;p9"/>
          <p:cNvSpPr txBox="1"/>
          <p:nvPr>
            <p:ph idx="1" type="body"/>
          </p:nvPr>
        </p:nvSpPr>
        <p:spPr>
          <a:xfrm>
            <a:off x="494564" y="1579828"/>
            <a:ext cx="6926076" cy="384366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1800"/>
              <a:buNone/>
            </a:pPr>
            <a:r>
              <a:rPr b="1" lang="cs-CZ" sz="1800" cap="none">
                <a:solidFill>
                  <a:srgbClr val="0070C0"/>
                </a:solidFill>
              </a:rPr>
              <a:t>CYRILOMETODĚJSKÁ TEOLOGICKÁ FAKULTA </a:t>
            </a:r>
            <a:r>
              <a:rPr lang="cs-CZ" sz="1800" cap="none">
                <a:solidFill>
                  <a:srgbClr val="757070"/>
                </a:solidFill>
              </a:rPr>
              <a:t>(1 500)</a:t>
            </a:r>
            <a:br>
              <a:rPr lang="cs-CZ" sz="1800" cap="none">
                <a:solidFill>
                  <a:srgbClr val="757070"/>
                </a:solidFill>
              </a:rPr>
            </a:br>
            <a:r>
              <a:rPr lang="cs-CZ" sz="1600">
                <a:solidFill>
                  <a:srgbClr val="595959"/>
                </a:solidFill>
              </a:rPr>
              <a:t>př. teologie, humanitární, charitativní a sociální práce, …</a:t>
            </a:r>
            <a:endParaRPr sz="1600" cap="none">
              <a:solidFill>
                <a:srgbClr val="757070"/>
              </a:solidFill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70C0"/>
              </a:buClr>
              <a:buSzPts val="1800"/>
              <a:buNone/>
            </a:pPr>
            <a:r>
              <a:rPr b="1" lang="cs-CZ" sz="1800" cap="none">
                <a:solidFill>
                  <a:srgbClr val="0070C0"/>
                </a:solidFill>
              </a:rPr>
              <a:t>LÉKAŘSKÁ FAKULTA </a:t>
            </a:r>
            <a:r>
              <a:rPr lang="cs-CZ" sz="1800" cap="none">
                <a:solidFill>
                  <a:srgbClr val="757070"/>
                </a:solidFill>
              </a:rPr>
              <a:t>(2 400)</a:t>
            </a:r>
            <a:br>
              <a:rPr lang="cs-CZ" sz="1800" cap="none">
                <a:solidFill>
                  <a:srgbClr val="757070"/>
                </a:solidFill>
              </a:rPr>
            </a:br>
            <a:r>
              <a:rPr lang="cs-CZ" sz="1600">
                <a:solidFill>
                  <a:srgbClr val="595959"/>
                </a:solidFill>
              </a:rPr>
              <a:t>všeobecné a zubní lékařství</a:t>
            </a:r>
            <a:endParaRPr sz="1600" cap="none">
              <a:solidFill>
                <a:srgbClr val="757070"/>
              </a:solidFill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70C0"/>
              </a:buClr>
              <a:buSzPts val="1800"/>
              <a:buNone/>
            </a:pPr>
            <a:r>
              <a:rPr b="1" lang="cs-CZ" sz="1800" cap="none">
                <a:solidFill>
                  <a:srgbClr val="0070C0"/>
                </a:solidFill>
              </a:rPr>
              <a:t>FILOZOFICKÁ FAKULTA </a:t>
            </a:r>
            <a:r>
              <a:rPr lang="cs-CZ" sz="1800" cap="none">
                <a:solidFill>
                  <a:srgbClr val="757070"/>
                </a:solidFill>
              </a:rPr>
              <a:t>(5 300)</a:t>
            </a:r>
            <a:br>
              <a:rPr lang="cs-CZ" sz="1800" cap="none">
                <a:solidFill>
                  <a:srgbClr val="757070"/>
                </a:solidFill>
              </a:rPr>
            </a:br>
            <a:r>
              <a:rPr lang="cs-CZ" sz="1600">
                <a:solidFill>
                  <a:srgbClr val="595959"/>
                </a:solidFill>
              </a:rPr>
              <a:t>jazyky, ekonomická studia, umělecké obory, žurnalistika, psychologie, …</a:t>
            </a:r>
            <a:endParaRPr sz="1600" cap="none">
              <a:solidFill>
                <a:srgbClr val="757070"/>
              </a:solidFill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70C0"/>
              </a:buClr>
              <a:buSzPts val="1800"/>
              <a:buNone/>
            </a:pPr>
            <a:r>
              <a:rPr b="1" lang="cs-CZ" sz="1800" cap="none">
                <a:solidFill>
                  <a:srgbClr val="0070C0"/>
                </a:solidFill>
              </a:rPr>
              <a:t>PŘÍRODOVĚDECKÁ FAKULTA </a:t>
            </a:r>
            <a:r>
              <a:rPr lang="cs-CZ" sz="1800" cap="none">
                <a:solidFill>
                  <a:srgbClr val="757070"/>
                </a:solidFill>
              </a:rPr>
              <a:t>(3 </a:t>
            </a:r>
            <a:r>
              <a:rPr lang="cs-CZ" sz="1800">
                <a:solidFill>
                  <a:srgbClr val="757070"/>
                </a:solidFill>
              </a:rPr>
              <a:t>7</a:t>
            </a:r>
            <a:r>
              <a:rPr lang="cs-CZ" sz="1800" cap="none">
                <a:solidFill>
                  <a:srgbClr val="757070"/>
                </a:solidFill>
              </a:rPr>
              <a:t>00)</a:t>
            </a:r>
            <a:br>
              <a:rPr lang="cs-CZ" sz="1800" cap="none">
                <a:solidFill>
                  <a:srgbClr val="757070"/>
                </a:solidFill>
              </a:rPr>
            </a:br>
            <a:r>
              <a:rPr lang="cs-CZ" sz="1600">
                <a:solidFill>
                  <a:srgbClr val="595959"/>
                </a:solidFill>
              </a:rPr>
              <a:t>vědy o Zemi, chemie, fyzika, informatika, optika, matematika, biologie, …</a:t>
            </a:r>
            <a:endParaRPr sz="1600" cap="none">
              <a:solidFill>
                <a:srgbClr val="757070"/>
              </a:solidFill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70C0"/>
              </a:buClr>
              <a:buSzPts val="1800"/>
              <a:buNone/>
            </a:pPr>
            <a:r>
              <a:rPr b="1" lang="cs-CZ" sz="1800" cap="none">
                <a:solidFill>
                  <a:srgbClr val="0070C0"/>
                </a:solidFill>
              </a:rPr>
              <a:t>PEDAGOGICKÁ FAKULTA </a:t>
            </a:r>
            <a:r>
              <a:rPr lang="cs-CZ" sz="1800" cap="none">
                <a:solidFill>
                  <a:srgbClr val="757070"/>
                </a:solidFill>
              </a:rPr>
              <a:t>(5 300)</a:t>
            </a:r>
            <a:br>
              <a:rPr lang="cs-CZ" sz="1800" cap="none">
                <a:solidFill>
                  <a:srgbClr val="757070"/>
                </a:solidFill>
              </a:rPr>
            </a:br>
            <a:r>
              <a:rPr lang="cs-CZ" sz="1600">
                <a:solidFill>
                  <a:srgbClr val="595959"/>
                </a:solidFill>
              </a:rPr>
              <a:t>učitelství MŠ, ZŠ a SŠ, speciální pedagogika, logopedie, vychovatelství, …</a:t>
            </a:r>
            <a:endParaRPr sz="1600" cap="none">
              <a:solidFill>
                <a:srgbClr val="757070"/>
              </a:solidFill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70C0"/>
              </a:buClr>
              <a:buSzPts val="1800"/>
              <a:buNone/>
            </a:pPr>
            <a:r>
              <a:rPr b="1" lang="cs-CZ" sz="1800" cap="none">
                <a:solidFill>
                  <a:srgbClr val="0070C0"/>
                </a:solidFill>
              </a:rPr>
              <a:t>FAKULTA TĚLESNÉ KULTURY </a:t>
            </a:r>
            <a:r>
              <a:rPr lang="cs-CZ" sz="1800" cap="none">
                <a:solidFill>
                  <a:srgbClr val="757070"/>
                </a:solidFill>
              </a:rPr>
              <a:t>(1 800)</a:t>
            </a:r>
            <a:br>
              <a:rPr lang="cs-CZ" sz="1800" cap="none">
                <a:solidFill>
                  <a:srgbClr val="757070"/>
                </a:solidFill>
              </a:rPr>
            </a:br>
            <a:r>
              <a:rPr lang="cs-CZ" sz="1600">
                <a:solidFill>
                  <a:srgbClr val="595959"/>
                </a:solidFill>
              </a:rPr>
              <a:t>tělesná výchova a sport, aplikované pohybové aktivity, rekreologie, …</a:t>
            </a:r>
            <a:endParaRPr sz="1600" cap="none">
              <a:solidFill>
                <a:srgbClr val="757070"/>
              </a:solidFill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70C0"/>
              </a:buClr>
              <a:buSzPts val="1800"/>
              <a:buNone/>
            </a:pPr>
            <a:r>
              <a:rPr b="1" lang="cs-CZ" sz="1800" cap="none">
                <a:solidFill>
                  <a:srgbClr val="0070C0"/>
                </a:solidFill>
              </a:rPr>
              <a:t>PRÁVNICKÁ FAKULTA </a:t>
            </a:r>
            <a:r>
              <a:rPr lang="cs-CZ" sz="1800" cap="none">
                <a:solidFill>
                  <a:srgbClr val="757070"/>
                </a:solidFill>
              </a:rPr>
              <a:t>(1 700)</a:t>
            </a:r>
            <a:br>
              <a:rPr lang="cs-CZ" sz="1800" cap="none">
                <a:solidFill>
                  <a:srgbClr val="757070"/>
                </a:solidFill>
              </a:rPr>
            </a:br>
            <a:r>
              <a:rPr lang="cs-CZ" sz="1600">
                <a:solidFill>
                  <a:srgbClr val="595959"/>
                </a:solidFill>
              </a:rPr>
              <a:t>právo a právní věda, právo ve veřejné správě</a:t>
            </a:r>
            <a:endParaRPr sz="1600" cap="none">
              <a:solidFill>
                <a:srgbClr val="757070"/>
              </a:solidFill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70C0"/>
              </a:buClr>
              <a:buSzPts val="1800"/>
              <a:buNone/>
            </a:pPr>
            <a:r>
              <a:rPr b="1" lang="cs-CZ" sz="1800" cap="none">
                <a:solidFill>
                  <a:srgbClr val="0070C0"/>
                </a:solidFill>
              </a:rPr>
              <a:t>FAKULTA ZDRAVOTNICKÝCH VĚD </a:t>
            </a:r>
            <a:r>
              <a:rPr lang="cs-CZ" sz="1800" cap="none">
                <a:solidFill>
                  <a:srgbClr val="757070"/>
                </a:solidFill>
              </a:rPr>
              <a:t>(1 100)</a:t>
            </a:r>
            <a:br>
              <a:rPr lang="cs-CZ" sz="1800" cap="none">
                <a:solidFill>
                  <a:srgbClr val="757070"/>
                </a:solidFill>
              </a:rPr>
            </a:br>
            <a:r>
              <a:rPr lang="cs-CZ" sz="1600">
                <a:solidFill>
                  <a:srgbClr val="595959"/>
                </a:solidFill>
              </a:rPr>
              <a:t>fyzioterapie, zdravotnický záchranář nebo sestra, radiologický asistent, …</a:t>
            </a:r>
            <a:endParaRPr sz="1600">
              <a:solidFill>
                <a:srgbClr val="757070"/>
              </a:solidFill>
            </a:endParaRPr>
          </a:p>
        </p:txBody>
      </p:sp>
      <p:pic>
        <p:nvPicPr>
          <p:cNvPr descr="Obsah obrázku text, strom, podepsat, exteriér&#10;&#10;Popis byl vytvořen automaticky" id="153" name="Google Shape;153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059270" y="4918685"/>
            <a:ext cx="1261357" cy="126135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Obsah obrázku text, strom, podepsat, exteriér&#10;&#10;Popis byl vytvořen automaticky" id="154" name="Google Shape;154;p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588693" y="4918686"/>
            <a:ext cx="1261357" cy="126135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Obsah obrázku text, strom, podepsat, exteriér&#10;&#10;Popis byl vytvořen automaticky" id="155" name="Google Shape;155;p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0497602" y="1605460"/>
            <a:ext cx="1261357" cy="126135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Obsah obrázku text, podepsat, tmavé&#10;&#10;Popis byl vytvořen automaticky" id="156" name="Google Shape;156;p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9059269" y="1647860"/>
            <a:ext cx="1261357" cy="126135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Obsah obrázku text, strom, exteriér, podepsat&#10;&#10;Popis byl vytvořen automaticky" id="157" name="Google Shape;157;p9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7581386" y="3270790"/>
            <a:ext cx="1261357" cy="126135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Obsah obrázku text, strom, podepsat, tmavé&#10;&#10;Popis byl vytvořen automaticky" id="158" name="Google Shape;158;p9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10495874" y="3270789"/>
            <a:ext cx="1261357" cy="126135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Obsah obrázku text, tmavé&#10;&#10;Popis byl vytvořen automaticky" id="159" name="Google Shape;159;p9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7656951" y="1647860"/>
            <a:ext cx="1261357" cy="126135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Obsah obrázku text, podepsat, exteriér, tmavé&#10;&#10;Popis byl vytvořen automaticky" id="160" name="Google Shape;160;p9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10495874" y="4918685"/>
            <a:ext cx="1261357" cy="12613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9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9255936" y="3440574"/>
            <a:ext cx="890239" cy="89023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Motiv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2021-09-06T09:50:53Z</dcterms:created>
  <dc:creator>Martinek Ondrej</dc:creator>
</cp:coreProperties>
</file>